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78" r:id="rId2"/>
    <p:sldId id="256" r:id="rId3"/>
    <p:sldId id="277" r:id="rId4"/>
    <p:sldId id="272" r:id="rId5"/>
    <p:sldId id="258" r:id="rId6"/>
    <p:sldId id="257" r:id="rId7"/>
    <p:sldId id="260" r:id="rId8"/>
    <p:sldId id="261" r:id="rId9"/>
    <p:sldId id="271" r:id="rId10"/>
    <p:sldId id="273" r:id="rId11"/>
    <p:sldId id="265" r:id="rId12"/>
    <p:sldId id="274" r:id="rId13"/>
    <p:sldId id="263" r:id="rId14"/>
    <p:sldId id="266" r:id="rId15"/>
    <p:sldId id="268" r:id="rId16"/>
    <p:sldId id="267" r:id="rId17"/>
    <p:sldId id="270" r:id="rId18"/>
    <p:sldId id="276" r:id="rId19"/>
    <p:sldId id="279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DEB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79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0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2713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85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1677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090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150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09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59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85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5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1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70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16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24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2CEB5-FA37-428F-987D-023703930DA0}" type="datetimeFigureOut">
              <a:rPr lang="en-GB" smtClean="0"/>
              <a:t>24/09/2019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83BBEF-00A0-4987-87AE-CE499825D7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0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.uk/url?sa=i&amp;rct=j&amp;q=&amp;esrc=s&amp;source=images&amp;cd=&amp;ved=2ahUKEwj0sumW57bkAhVIAmMBHfKhDk4QjRx6BAgBEAQ&amp;url=https%3A%2F%2Fwww.pinterest.com%2Fpin%2F258323728599986894%2F&amp;psig=AOvVaw2VpkaaVSdth6bxcO8k19ug&amp;ust=15676740790825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.uk/url?sa=i&amp;rct=j&amp;q=&amp;esrc=s&amp;source=images&amp;cd=&amp;ved=2ahUKEwiqvNiP7rbkAhVCqHEKHWQxDUMQjRx6BAgBEAQ&amp;url=https%3A%2F%2Flisteningwisdom.org%2Flistening-quotes%2F&amp;psig=AOvVaw0HLs-ovHiwnMvdxI9Tl_QM&amp;ust=15676758879453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.uk/url?sa=i&amp;rct=j&amp;q=&amp;esrc=s&amp;source=images&amp;cd=&amp;ved=2ahUKEwjWzbXfmbfkAhVyWxUIHe3wC6UQjRx6BAgBEAQ&amp;url=https%3A%2F%2Fquotestoenjoy.com%2Fyou-cannot-truly-listen-to-anyone-and-do-anything-else-at-the-same-time-m-scott-peck%2F&amp;psig=AOvVaw0Q8VZ-82UgcvwtbbNqOeiF&amp;ust=156768764261670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ocialworkengland.org.u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twitter.com/SocialWorkEng" TargetMode="External"/><Relationship Id="rId7" Type="http://schemas.openxmlformats.org/officeDocument/2006/relationships/hyperlink" Target="https://www.adass.org.uk/community/yorkshire-and-humberside-region" TargetMode="External"/><Relationship Id="rId2" Type="http://schemas.openxmlformats.org/officeDocument/2006/relationships/hyperlink" Target="https://soialworkengland.org.uk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witter.com/1adass" TargetMode="External"/><Relationship Id="rId5" Type="http://schemas.openxmlformats.org/officeDocument/2006/relationships/hyperlink" Target="https://www.adass.org.uk/home" TargetMode="External"/><Relationship Id="rId4" Type="http://schemas.openxmlformats.org/officeDocument/2006/relationships/hyperlink" Target="http://www.skillsforcare.org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astquangoinhalifax.wordpress.com/2019/08/17/you-saw-the-whole-of-the-moon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lastquangoinhalifax.wordpress.com/author/communitysocialworkerrmej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FABA3-D9D0-4CA8-BAAE-765696233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448" y="1729321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Communication: </a:t>
            </a:r>
            <a:b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</a:br>
            <a: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Individuals </a:t>
            </a:r>
            <a:r>
              <a:rPr lang="en-GB" sz="40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  <a:t>Experiences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1B2B8-9453-489C-A81C-1403F30F5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447" y="3761117"/>
            <a:ext cx="6347714" cy="242689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4000" b="1" i="1" dirty="0">
                <a:latin typeface="Franklin Gothic Book" panose="020B0503020102020204" pitchFamily="34" charset="0"/>
                <a:cs typeface="Arial" panose="020B0604020202020204" pitchFamily="34" charset="0"/>
              </a:rPr>
              <a:t>Welcome to You All</a:t>
            </a:r>
          </a:p>
          <a:p>
            <a:pPr marL="0" indent="0" algn="ctr">
              <a:buNone/>
            </a:pPr>
            <a:endParaRPr lang="en-GB" sz="2600" b="1" i="1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i="1" dirty="0">
                <a:latin typeface="Franklin Gothic Book" panose="020B0503020102020204" pitchFamily="34" charset="0"/>
                <a:cs typeface="Arial" panose="020B0604020202020204" pitchFamily="34" charset="0"/>
              </a:rPr>
              <a:t>From </a:t>
            </a:r>
          </a:p>
          <a:p>
            <a:pPr marL="0" indent="0" algn="ctr">
              <a:buNone/>
            </a:pPr>
            <a:endParaRPr lang="en-GB" sz="4000" b="1" i="1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i="1" dirty="0">
                <a:latin typeface="Franklin Gothic Book" panose="020B0503020102020204" pitchFamily="34" charset="0"/>
                <a:cs typeface="Arial" panose="020B0604020202020204" pitchFamily="34" charset="0"/>
              </a:rPr>
              <a:t>The Voluntary Sector</a:t>
            </a:r>
            <a:endParaRPr lang="en-US" sz="4000" b="1" i="1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908" y="186812"/>
            <a:ext cx="3242419" cy="96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87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64511DF-11C4-4C5C-8CEF-762D774E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480" y="1696527"/>
            <a:ext cx="6498565" cy="3349926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An Ex- Service User’s Experience</a:t>
            </a:r>
            <a:r>
              <a:rPr lang="en-GB" sz="54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  <a:t>:  </a:t>
            </a:r>
            <a:br>
              <a:rPr lang="en-GB" sz="54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</a:br>
            <a:r>
              <a:rPr lang="en-GB" sz="54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/>
            </a:r>
            <a:br>
              <a:rPr lang="en-GB" sz="5400" b="1" dirty="0">
                <a:solidFill>
                  <a:srgbClr val="00B0F0"/>
                </a:solidFill>
                <a:latin typeface="Franklin Gothic Book" panose="020B0503020102020204" pitchFamily="34" charset="0"/>
              </a:rPr>
            </a:br>
            <a:r>
              <a:rPr lang="en-GB" sz="5400" b="1" i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  <a:t>Rob</a:t>
            </a:r>
            <a:endParaRPr lang="en-US" sz="5400" b="1" i="1" dirty="0">
              <a:solidFill>
                <a:srgbClr val="00B0F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5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361DEF-06FE-4D2D-99D3-D5CAD2ADB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323" y="1568960"/>
            <a:ext cx="3200400" cy="425767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0A7BE10-5F78-48A9-9904-131DCF820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610" y="221411"/>
            <a:ext cx="6347713" cy="87414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Acu-Detox</a:t>
            </a:r>
            <a:endParaRPr lang="en-US" sz="4000" b="1" dirty="0">
              <a:solidFill>
                <a:srgbClr val="00B0F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up, Coffee, Hot, Teacup, Drink, Breakfast, Beverage">
            <a:extLst>
              <a:ext uri="{FF2B5EF4-FFF2-40B4-BE49-F238E27FC236}">
                <a16:creationId xmlns:a16="http://schemas.microsoft.com/office/drawing/2014/main" id="{5A081F2A-94E9-4E55-9C01-F4472924550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49" y="1847657"/>
            <a:ext cx="5447630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53E1A92-DC27-4A16-A55A-8F4C65E01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500" y="464448"/>
            <a:ext cx="6347713" cy="907152"/>
          </a:xfrm>
        </p:spPr>
        <p:txBody>
          <a:bodyPr>
            <a:noAutofit/>
          </a:bodyPr>
          <a:lstStyle/>
          <a:p>
            <a:pPr algn="ctr"/>
            <a:r>
              <a:rPr lang="en-GB" sz="5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Tea and Coffee Break</a:t>
            </a:r>
            <a:endParaRPr lang="en-US" sz="5000" b="1" dirty="0">
              <a:solidFill>
                <a:srgbClr val="00B0F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4BB7-9B05-4755-8192-38937BDC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95532"/>
            <a:ext cx="6347713" cy="88277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Listening Exercise</a:t>
            </a:r>
            <a:endParaRPr lang="en-US" sz="4000" b="1" dirty="0">
              <a:solidFill>
                <a:srgbClr val="00B0F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  <p:pic>
        <p:nvPicPr>
          <p:cNvPr id="1026" name="Picture 2" descr="Image result for free image of an ear">
            <a:extLst>
              <a:ext uri="{FF2B5EF4-FFF2-40B4-BE49-F238E27FC236}">
                <a16:creationId xmlns:a16="http://schemas.microsoft.com/office/drawing/2014/main" id="{E2F7BF8E-C21D-48CD-B33C-0A3D473107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38" y="1608497"/>
            <a:ext cx="5819245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1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Image result for do not listen with the intent to reply">
            <a:hlinkClick r:id="rId2" tgtFrame="&quot;_blank&quot;"/>
            <a:extLst>
              <a:ext uri="{FF2B5EF4-FFF2-40B4-BE49-F238E27FC236}">
                <a16:creationId xmlns:a16="http://schemas.microsoft.com/office/drawing/2014/main" id="{2887295A-7CA7-4A0F-B9B3-91A76485A5A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361" y="1342239"/>
            <a:ext cx="3514201" cy="3955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8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listening quotes images">
            <a:hlinkClick r:id="rId2" tgtFrame="&quot;_blank&quot;"/>
            <a:extLst>
              <a:ext uri="{FF2B5EF4-FFF2-40B4-BE49-F238E27FC236}">
                <a16:creationId xmlns:a16="http://schemas.microsoft.com/office/drawing/2014/main" id="{A521ADB4-98C7-488D-9B2E-FEE9F50CE78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305" y="1644242"/>
            <a:ext cx="4071653" cy="369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You cannot truly listen to anyone and do anything else at the same time.”">
            <a:hlinkClick r:id="rId2" tgtFrame="&quot;_blank&quot;"/>
            <a:extLst>
              <a:ext uri="{FF2B5EF4-FFF2-40B4-BE49-F238E27FC236}">
                <a16:creationId xmlns:a16="http://schemas.microsoft.com/office/drawing/2014/main" id="{E6859991-FE3B-45A9-BB6C-27901FD5858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749" y="1283516"/>
            <a:ext cx="4051453" cy="4084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3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C49F16F-17A9-4B2A-BD82-27A43A58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20" y="1500997"/>
            <a:ext cx="6525992" cy="3674852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A Student’s perspective on listening to those we </a:t>
            </a:r>
            <a:r>
              <a:rPr lang="en-GB" sz="48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  <a:t>support:</a:t>
            </a:r>
            <a:br>
              <a:rPr lang="en-GB" sz="48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</a:br>
            <a:r>
              <a:rPr lang="en-GB" sz="48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/>
            </a:r>
            <a:br>
              <a:rPr lang="en-GB" sz="4800" b="1" dirty="0">
                <a:solidFill>
                  <a:srgbClr val="00B0F0"/>
                </a:solidFill>
                <a:latin typeface="Franklin Gothic Book" panose="020B0503020102020204" pitchFamily="34" charset="0"/>
              </a:rPr>
            </a:br>
            <a:r>
              <a:rPr lang="en-GB" sz="4800" b="1" i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  <a:t>Fauve</a:t>
            </a:r>
            <a:endParaRPr lang="en-US" sz="4800" b="1" i="1" dirty="0">
              <a:solidFill>
                <a:srgbClr val="00B0F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4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C2509-9F54-4133-A4AF-C83BFE61B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489" y="1759790"/>
            <a:ext cx="6347714" cy="4109046"/>
          </a:xfrm>
        </p:spPr>
        <p:txBody>
          <a:bodyPr>
            <a:normAutofit fontScale="85000" lnSpcReduction="20000"/>
          </a:bodyPr>
          <a:lstStyle/>
          <a:p>
            <a:pPr marL="361950" indent="-361950" fontAlgn="base"/>
            <a:r>
              <a:rPr lang="en-GB" sz="1900" dirty="0">
                <a:latin typeface="Franklin Gothic Book" panose="020B0503020102020204" pitchFamily="34" charset="0"/>
              </a:rPr>
              <a:t>The transfer </a:t>
            </a:r>
            <a:r>
              <a:rPr lang="en-GB" sz="1900" dirty="0" smtClean="0">
                <a:latin typeface="Franklin Gothic Book" panose="020B0503020102020204" pitchFamily="34" charset="0"/>
              </a:rPr>
              <a:t>to </a:t>
            </a:r>
            <a:r>
              <a:rPr lang="en-GB" sz="1900" dirty="0">
                <a:latin typeface="Franklin Gothic Book" panose="020B0503020102020204" pitchFamily="34" charset="0"/>
              </a:rPr>
              <a:t>Social Work England takes place on 2</a:t>
            </a:r>
            <a:r>
              <a:rPr lang="en-GB" sz="1900" baseline="30000" dirty="0">
                <a:latin typeface="Franklin Gothic Book" panose="020B0503020102020204" pitchFamily="34" charset="0"/>
              </a:rPr>
              <a:t>nd</a:t>
            </a:r>
            <a:r>
              <a:rPr lang="en-GB" sz="1900" dirty="0">
                <a:latin typeface="Franklin Gothic Book" panose="020B0503020102020204" pitchFamily="34" charset="0"/>
              </a:rPr>
              <a:t> December.</a:t>
            </a:r>
          </a:p>
          <a:p>
            <a:pPr marL="0" indent="0" fontAlgn="base">
              <a:buNone/>
            </a:pPr>
            <a:endParaRPr lang="en-GB" sz="1900" dirty="0">
              <a:latin typeface="Franklin Gothic Book" panose="020B0503020102020204" pitchFamily="34" charset="0"/>
            </a:endParaRPr>
          </a:p>
          <a:p>
            <a:pPr marL="361950" indent="-361950" fontAlgn="base"/>
            <a:r>
              <a:rPr lang="en-GB" sz="1900" dirty="0">
                <a:latin typeface="Franklin Gothic Book" panose="020B0503020102020204" pitchFamily="34" charset="0"/>
              </a:rPr>
              <a:t>Ahmina Akhtar - Social Work England Regional Engagement Officer coming to the next Social Work forum on 10</a:t>
            </a:r>
            <a:r>
              <a:rPr lang="en-GB" sz="1900" baseline="30000" dirty="0">
                <a:latin typeface="Franklin Gothic Book" panose="020B0503020102020204" pitchFamily="34" charset="0"/>
              </a:rPr>
              <a:t>th</a:t>
            </a:r>
            <a:r>
              <a:rPr lang="en-GB" sz="1900" dirty="0">
                <a:latin typeface="Franklin Gothic Book" panose="020B0503020102020204" pitchFamily="34" charset="0"/>
              </a:rPr>
              <a:t> December.</a:t>
            </a:r>
          </a:p>
          <a:p>
            <a:pPr marL="0" indent="0" fontAlgn="base">
              <a:buNone/>
            </a:pPr>
            <a:endParaRPr lang="en-GB" sz="1900" dirty="0">
              <a:latin typeface="Franklin Gothic Book" panose="020B0503020102020204" pitchFamily="34" charset="0"/>
            </a:endParaRPr>
          </a:p>
          <a:p>
            <a:pPr marL="361950" indent="-361950" fontAlgn="base"/>
            <a:r>
              <a:rPr lang="en-GB" sz="1900" dirty="0">
                <a:latin typeface="Franklin Gothic Book" panose="020B0503020102020204" pitchFamily="34" charset="0"/>
              </a:rPr>
              <a:t>A great opportunity to ask Ahmina questions.</a:t>
            </a:r>
          </a:p>
          <a:p>
            <a:pPr marL="0" indent="0" fontAlgn="base">
              <a:buNone/>
            </a:pPr>
            <a:endParaRPr lang="en-GB" sz="1900" dirty="0">
              <a:latin typeface="Franklin Gothic Book" panose="020B0503020102020204" pitchFamily="34" charset="0"/>
            </a:endParaRPr>
          </a:p>
          <a:p>
            <a:pPr marL="361950" indent="-361950" fontAlgn="base"/>
            <a:r>
              <a:rPr lang="en-GB" sz="1900" dirty="0">
                <a:latin typeface="Franklin Gothic Book" panose="020B0503020102020204" pitchFamily="34" charset="0"/>
              </a:rPr>
              <a:t>Website </a:t>
            </a:r>
            <a:r>
              <a:rPr lang="en-GB" sz="1900" u="sng" dirty="0">
                <a:solidFill>
                  <a:schemeClr val="tx1"/>
                </a:solidFill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https://socialworkengland.org.uk/</a:t>
            </a:r>
            <a:r>
              <a:rPr lang="en-GB" sz="19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endParaRPr lang="en-US" sz="19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361950" indent="-361950">
              <a:buNone/>
            </a:pPr>
            <a:r>
              <a:rPr lang="en-GB" sz="1900" dirty="0">
                <a:latin typeface="Franklin Gothic Book" panose="020B0503020102020204" pitchFamily="34" charset="0"/>
              </a:rPr>
              <a:t> </a:t>
            </a:r>
            <a:endParaRPr lang="en-US" sz="1900" dirty="0">
              <a:latin typeface="Franklin Gothic Book" panose="020B0503020102020204" pitchFamily="34" charset="0"/>
            </a:endParaRPr>
          </a:p>
          <a:p>
            <a:pPr marL="361950" indent="-361950"/>
            <a:r>
              <a:rPr lang="en-GB" sz="1900" dirty="0">
                <a:latin typeface="Franklin Gothic Book" panose="020B0503020102020204" pitchFamily="34" charset="0"/>
              </a:rPr>
              <a:t>SWE consultations there are 3 at present:-</a:t>
            </a:r>
            <a:endParaRPr lang="en-US" sz="1900" dirty="0">
              <a:latin typeface="Franklin Gothic Book" panose="020B0503020102020204" pitchFamily="34" charset="0"/>
            </a:endParaRPr>
          </a:p>
          <a:p>
            <a:pPr marL="801688" lvl="0" indent="-361950"/>
            <a:r>
              <a:rPr lang="en-GB" sz="1900" dirty="0">
                <a:latin typeface="Franklin Gothic Book" panose="020B0503020102020204" pitchFamily="34" charset="0"/>
              </a:rPr>
              <a:t>Continuing Professional Development</a:t>
            </a:r>
            <a:endParaRPr lang="en-US" sz="1900" dirty="0">
              <a:latin typeface="Franklin Gothic Book" panose="020B0503020102020204" pitchFamily="34" charset="0"/>
            </a:endParaRPr>
          </a:p>
          <a:p>
            <a:pPr marL="801688" lvl="0" indent="-361950"/>
            <a:r>
              <a:rPr lang="en-GB" sz="1900" dirty="0">
                <a:latin typeface="Franklin Gothic Book" panose="020B0503020102020204" pitchFamily="34" charset="0"/>
              </a:rPr>
              <a:t>Fitness to Practice </a:t>
            </a:r>
            <a:endParaRPr lang="en-US" sz="1900" dirty="0">
              <a:latin typeface="Franklin Gothic Book" panose="020B0503020102020204" pitchFamily="34" charset="0"/>
            </a:endParaRPr>
          </a:p>
          <a:p>
            <a:pPr marL="801688" lvl="0" indent="-361950"/>
            <a:r>
              <a:rPr lang="en-GB" sz="1900" dirty="0">
                <a:latin typeface="Franklin Gothic Book" panose="020B0503020102020204" pitchFamily="34" charset="0"/>
              </a:rPr>
              <a:t>Registrations </a:t>
            </a:r>
            <a:endParaRPr lang="en-US" sz="1900" dirty="0">
              <a:latin typeface="Franklin Gothic Book" panose="020B05030201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CBF279A-ECD4-403D-8132-8E591597F862}"/>
              </a:ext>
            </a:extLst>
          </p:cNvPr>
          <p:cNvSpPr txBox="1">
            <a:spLocks/>
          </p:cNvSpPr>
          <p:nvPr/>
        </p:nvSpPr>
        <p:spPr>
          <a:xfrm>
            <a:off x="704490" y="97496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December Forum: </a:t>
            </a:r>
            <a:b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</a:br>
            <a: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Social Work England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1895" y="178031"/>
            <a:ext cx="311795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Contacts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0821" y="1235539"/>
            <a:ext cx="36745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3054350" algn="l"/>
              </a:tabLst>
            </a:pPr>
            <a:r>
              <a:rPr lang="en-GB" sz="1600" i="1" dirty="0">
                <a:latin typeface="Franklin Gothic Book" panose="020B0503020102020204" pitchFamily="34" charset="0"/>
              </a:rPr>
              <a:t>Social Work England Website: 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Franklin Gothic Book" panose="020B0503020102020204" pitchFamily="34" charset="0"/>
                <a:hlinkClick r:id="rId2"/>
              </a:rPr>
              <a:t>https://soialworkengland.org.uk/</a:t>
            </a:r>
            <a:endParaRPr lang="en-GB" sz="1600" dirty="0">
              <a:solidFill>
                <a:schemeClr val="accent1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tabLst>
                <a:tab pos="3054350" algn="l"/>
              </a:tabLst>
            </a:pPr>
            <a:r>
              <a:rPr lang="en-GB" sz="1600" dirty="0">
                <a:latin typeface="Franklin Gothic Book" panose="020B0503020102020204" pitchFamily="34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054350" algn="l"/>
              </a:tabLst>
            </a:pPr>
            <a:r>
              <a:rPr lang="en-GB" sz="1600" i="1" dirty="0">
                <a:latin typeface="Franklin Gothic Book" panose="020B0503020102020204" pitchFamily="34" charset="0"/>
              </a:rPr>
              <a:t>Social work England Twitter: </a:t>
            </a:r>
            <a:r>
              <a:rPr lang="en-GB" sz="1600" dirty="0">
                <a:latin typeface="Franklin Gothic Book" panose="020B0503020102020204" pitchFamily="34" charset="0"/>
              </a:rPr>
              <a:t>    ‎	</a:t>
            </a:r>
          </a:p>
          <a:p>
            <a:pPr marL="269875">
              <a:tabLst>
                <a:tab pos="3054350" algn="l"/>
              </a:tabLst>
            </a:pPr>
            <a:r>
              <a:rPr lang="en-GB" sz="1600" dirty="0">
                <a:latin typeface="Franklin Gothic Book" panose="020B0503020102020204" pitchFamily="34" charset="0"/>
                <a:hlinkClick r:id="rId3" tooltip="‎@SocialWorkEng on Twitter"/>
              </a:rPr>
              <a:t>@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Franklin Gothic Book" panose="020B0503020102020204" pitchFamily="34" charset="0"/>
                <a:hlinkClick r:id="rId3" tooltip="‎@SocialWorkEng on Twitter"/>
              </a:rPr>
              <a:t>SocialWorkEng</a:t>
            </a:r>
            <a:endParaRPr lang="en-GB" sz="1600" dirty="0">
              <a:solidFill>
                <a:schemeClr val="accent1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tabLst>
                <a:tab pos="3054350" algn="l"/>
              </a:tabLst>
            </a:pPr>
            <a:endParaRPr lang="en-GB" sz="1600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054350" algn="l"/>
              </a:tabLst>
            </a:pPr>
            <a:r>
              <a:rPr lang="en-GB" sz="1600" i="1" dirty="0">
                <a:latin typeface="Franklin Gothic Book" panose="020B0503020102020204" pitchFamily="34" charset="0"/>
              </a:rPr>
              <a:t>Skills for Care Website:</a:t>
            </a:r>
            <a:r>
              <a:rPr lang="en-GB" sz="1600" dirty="0">
                <a:latin typeface="Franklin Gothic Book" panose="020B0503020102020204" pitchFamily="34" charset="0"/>
              </a:rPr>
              <a:t>  	</a:t>
            </a:r>
          </a:p>
          <a:p>
            <a:pPr marL="269875">
              <a:tabLst>
                <a:tab pos="3054350" algn="l"/>
              </a:tabLst>
            </a:pPr>
            <a:r>
              <a:rPr lang="en-GB" sz="1600" dirty="0">
                <a:latin typeface="Franklin Gothic Book" panose="020B0503020102020204" pitchFamily="34" charset="0"/>
                <a:hlinkClick r:id="rId4"/>
              </a:rPr>
              <a:t>www.skillsforcare.org.uk</a:t>
            </a:r>
            <a:endParaRPr lang="en-GB" sz="1600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054350" algn="l"/>
              </a:tabLst>
            </a:pPr>
            <a:endParaRPr lang="en-GB" sz="1600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054350" algn="l"/>
              </a:tabLst>
            </a:pPr>
            <a:r>
              <a:rPr lang="en-GB" sz="1600" i="1" dirty="0">
                <a:latin typeface="Franklin Gothic Book" panose="020B0503020102020204" pitchFamily="34" charset="0"/>
              </a:rPr>
              <a:t>adass Website:</a:t>
            </a:r>
            <a:r>
              <a:rPr lang="en-GB" sz="1600" dirty="0">
                <a:latin typeface="Franklin Gothic Book" panose="020B0503020102020204" pitchFamily="34" charset="0"/>
              </a:rPr>
              <a:t>	</a:t>
            </a:r>
          </a:p>
          <a:p>
            <a:pPr marL="269875">
              <a:tabLst>
                <a:tab pos="3054350" algn="l"/>
              </a:tabLst>
            </a:pPr>
            <a:r>
              <a:rPr lang="en-GB" sz="1600" dirty="0">
                <a:latin typeface="Franklin Gothic Book" panose="020B0503020102020204" pitchFamily="34" charset="0"/>
                <a:hlinkClick r:id="rId5"/>
              </a:rPr>
              <a:t>https://www.adass.org.uk/home</a:t>
            </a:r>
            <a:endParaRPr lang="en-GB" sz="1600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054350" algn="l"/>
              </a:tabLst>
            </a:pPr>
            <a:endParaRPr lang="en-GB" sz="1600" i="1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054350" algn="l"/>
              </a:tabLst>
            </a:pPr>
            <a:r>
              <a:rPr lang="en-GB" sz="1600" i="1" dirty="0">
                <a:latin typeface="Franklin Gothic Book" panose="020B0503020102020204" pitchFamily="34" charset="0"/>
              </a:rPr>
              <a:t>adass Twitter:</a:t>
            </a:r>
            <a:r>
              <a:rPr lang="en-GB" sz="1600" dirty="0">
                <a:latin typeface="Franklin Gothic Book" panose="020B0503020102020204" pitchFamily="34" charset="0"/>
              </a:rPr>
              <a:t>	</a:t>
            </a:r>
            <a:r>
              <a:rPr lang="en-GB" sz="1600" dirty="0">
                <a:latin typeface="Franklin Gothic Book" panose="020B0503020102020204" pitchFamily="34" charset="0"/>
                <a:hlinkClick r:id="rId6" tooltip="‎@1adass on Twitter"/>
              </a:rPr>
              <a:t>‎</a:t>
            </a:r>
          </a:p>
          <a:p>
            <a:pPr marL="269875">
              <a:tabLst>
                <a:tab pos="3054350" algn="l"/>
              </a:tabLst>
            </a:pPr>
            <a:r>
              <a:rPr lang="en-GB" sz="1600" dirty="0">
                <a:latin typeface="Franklin Gothic Book" panose="020B0503020102020204" pitchFamily="34" charset="0"/>
                <a:hlinkClick r:id="rId6" tooltip="‎@1adass on Twitter"/>
              </a:rPr>
              <a:t>@1adass</a:t>
            </a:r>
            <a:endParaRPr lang="en-GB" sz="1600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782888" algn="l"/>
              </a:tabLst>
            </a:pPr>
            <a:endParaRPr lang="en-GB" sz="1600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782888" algn="l"/>
              </a:tabLst>
            </a:pPr>
            <a:r>
              <a:rPr lang="en-GB" sz="1600" i="1" dirty="0">
                <a:latin typeface="Franklin Gothic Book" panose="020B0503020102020204" pitchFamily="34" charset="0"/>
              </a:rPr>
              <a:t>adass Yorkshire and Humber Website:</a:t>
            </a:r>
          </a:p>
          <a:p>
            <a:pPr marL="269875">
              <a:tabLst>
                <a:tab pos="2782888" algn="l"/>
              </a:tabLst>
            </a:pPr>
            <a:r>
              <a:rPr lang="en-GB" sz="1600" dirty="0">
                <a:latin typeface="Franklin Gothic Book" panose="020B0503020102020204" pitchFamily="34" charset="0"/>
                <a:hlinkClick r:id="rId7"/>
              </a:rPr>
              <a:t>https://www.adass.org.uk/community/yorkshire-and-humberside-region</a:t>
            </a:r>
            <a:endParaRPr lang="en-GB" sz="1600" dirty="0">
              <a:latin typeface="Franklin Gothic Book" panose="020B0503020102020204" pitchFamily="34" charset="0"/>
            </a:endParaRPr>
          </a:p>
          <a:p>
            <a:pPr>
              <a:tabLst>
                <a:tab pos="2782888" algn="l"/>
              </a:tabLst>
            </a:pPr>
            <a:endParaRPr lang="en-GB" sz="1600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856" y="5959599"/>
            <a:ext cx="1957737" cy="5853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3301" y="2251202"/>
            <a:ext cx="3523808" cy="29854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tabLst>
                <a:tab pos="1346200" algn="l"/>
              </a:tabLst>
            </a:pPr>
            <a:r>
              <a:rPr lang="en-GB" sz="3200" i="1" dirty="0">
                <a:solidFill>
                  <a:schemeClr val="accent1">
                    <a:lumMod val="75000"/>
                  </a:schemeClr>
                </a:solidFill>
                <a:latin typeface="Franklin Gothic Book" panose="020B0503020102020204" pitchFamily="34" charset="0"/>
              </a:rPr>
              <a:t>Centre4</a:t>
            </a:r>
          </a:p>
          <a:p>
            <a:pPr algn="ctr">
              <a:tabLst>
                <a:tab pos="1346200" algn="l"/>
              </a:tabLst>
            </a:pPr>
            <a:endParaRPr lang="en-GB" sz="2400" i="1" dirty="0">
              <a:solidFill>
                <a:schemeClr val="accent1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algn="ctr">
              <a:tabLst>
                <a:tab pos="1346200" algn="l"/>
              </a:tabLst>
            </a:pPr>
            <a:r>
              <a:rPr lang="en-GB" sz="2200" i="1" dirty="0">
                <a:solidFill>
                  <a:schemeClr val="accent1">
                    <a:lumMod val="75000"/>
                  </a:schemeClr>
                </a:solidFill>
                <a:latin typeface="Franklin Gothic Book" panose="020B0503020102020204" pitchFamily="34" charset="0"/>
              </a:rPr>
              <a:t>9.30 a.m. – 11.30 a.m.</a:t>
            </a:r>
            <a:endParaRPr lang="en-GB" sz="2200" b="1" i="1" dirty="0">
              <a:solidFill>
                <a:schemeClr val="accent1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algn="ctr"/>
            <a:endParaRPr lang="en-GB" sz="2200" i="1" dirty="0">
              <a:solidFill>
                <a:schemeClr val="accent1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algn="ctr"/>
            <a:r>
              <a:rPr lang="en-GB" sz="2200" i="1" dirty="0">
                <a:solidFill>
                  <a:schemeClr val="accent1">
                    <a:lumMod val="75000"/>
                  </a:scheme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10 December 2019</a:t>
            </a:r>
          </a:p>
          <a:p>
            <a:pPr algn="ctr"/>
            <a:r>
              <a:rPr lang="en-GB" sz="2200" i="1" dirty="0">
                <a:solidFill>
                  <a:schemeClr val="accent1">
                    <a:lumMod val="75000"/>
                  </a:scheme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17 March 2020</a:t>
            </a:r>
            <a:endParaRPr lang="en-GB" sz="2200" i="1" dirty="0">
              <a:solidFill>
                <a:schemeClr val="accent1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endParaRPr lang="en-GB" sz="2800" b="1" dirty="0">
              <a:solidFill>
                <a:schemeClr val="accent4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tabLst>
                <a:tab pos="2782888" algn="l"/>
              </a:tabLst>
            </a:pPr>
            <a:endParaRPr lang="en-GB" sz="1600" dirty="0">
              <a:latin typeface="Franklin Gothic Book" panose="020B0503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6756" y="178031"/>
            <a:ext cx="215476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Future Dates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423302" y="0"/>
            <a:ext cx="0" cy="6858000"/>
          </a:xfrm>
          <a:prstGeom prst="line">
            <a:avLst/>
          </a:prstGeom>
          <a:ln w="19050">
            <a:prstDash val="sysDash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9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51" y="916755"/>
            <a:ext cx="6837086" cy="5199374"/>
          </a:xfrm>
        </p:spPr>
        <p:txBody>
          <a:bodyPr>
            <a:noAutofit/>
          </a:bodyPr>
          <a:lstStyle/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250" i="1" dirty="0">
                <a:latin typeface="Franklin Gothic Book" panose="020B0503020102020204" pitchFamily="34" charset="0"/>
              </a:rPr>
              <a:t>Introductions   </a:t>
            </a:r>
          </a:p>
          <a:p>
            <a:pPr marL="8890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250" i="1" dirty="0">
              <a:latin typeface="Franklin Gothic Book" panose="020B0503020102020204" pitchFamily="34" charset="0"/>
            </a:endParaRP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250" i="1" dirty="0">
                <a:latin typeface="Franklin Gothic Book" panose="020B0503020102020204" pitchFamily="34" charset="0"/>
              </a:rPr>
              <a:t>Voluntary Sector – Where we are and who we are?</a:t>
            </a:r>
          </a:p>
          <a:p>
            <a:pPr marL="8890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250" i="1" dirty="0">
              <a:latin typeface="Franklin Gothic Book" panose="020B0503020102020204" pitchFamily="34" charset="0"/>
            </a:endParaRP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250" i="1" dirty="0">
                <a:latin typeface="Franklin Gothic Book" panose="020B0503020102020204" pitchFamily="34" charset="0"/>
              </a:rPr>
              <a:t>Harbour Place: Brief Overview</a:t>
            </a:r>
          </a:p>
          <a:p>
            <a:pPr marL="8890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250" i="1" dirty="0">
              <a:latin typeface="Franklin Gothic Book" panose="020B0503020102020204" pitchFamily="34" charset="0"/>
            </a:endParaRP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250" i="1" dirty="0">
                <a:latin typeface="Franklin Gothic Book" panose="020B0503020102020204" pitchFamily="34" charset="0"/>
              </a:rPr>
              <a:t>You saw the Whole of the Moon – Elizabeth</a:t>
            </a: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GB" sz="1250" i="1" dirty="0">
              <a:latin typeface="Franklin Gothic Book" panose="020B0503020102020204" pitchFamily="34" charset="0"/>
            </a:endParaRP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250" i="1" dirty="0">
                <a:latin typeface="Franklin Gothic Book" panose="020B0503020102020204" pitchFamily="34" charset="0"/>
              </a:rPr>
              <a:t>Personal Learning from  (NOT) Listening to those we support – Dave to discuss his experience</a:t>
            </a:r>
          </a:p>
          <a:p>
            <a:pPr marL="8890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250" i="1" dirty="0">
              <a:latin typeface="Franklin Gothic Book" panose="020B0503020102020204" pitchFamily="34" charset="0"/>
            </a:endParaRP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250" i="1" dirty="0">
                <a:latin typeface="Franklin Gothic Book" panose="020B0503020102020204" pitchFamily="34" charset="0"/>
              </a:rPr>
              <a:t>An Ex- Service Users Experience – Rob</a:t>
            </a:r>
          </a:p>
          <a:p>
            <a:pPr marL="8890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250" dirty="0">
              <a:latin typeface="Franklin Gothic Book" panose="020B0503020102020204" pitchFamily="34" charset="0"/>
            </a:endParaRP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250" b="1" i="1" dirty="0">
                <a:latin typeface="Franklin Gothic Book" panose="020B0503020102020204" pitchFamily="34" charset="0"/>
              </a:rPr>
              <a:t>	Break </a:t>
            </a:r>
          </a:p>
          <a:p>
            <a:pPr marL="8890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250" b="1" i="1" dirty="0">
              <a:latin typeface="Franklin Gothic Book" panose="020B0503020102020204" pitchFamily="34" charset="0"/>
            </a:endParaRP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250" i="1" dirty="0">
                <a:latin typeface="Franklin Gothic Book" panose="020B0503020102020204" pitchFamily="34" charset="0"/>
              </a:rPr>
              <a:t>A Listening Activity - Kathryn</a:t>
            </a: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GB" sz="1250" i="1" dirty="0">
              <a:latin typeface="Franklin Gothic Book" panose="020B0503020102020204" pitchFamily="34" charset="0"/>
            </a:endParaRP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250" i="1" dirty="0">
                <a:latin typeface="Franklin Gothic Book" panose="020B0503020102020204" pitchFamily="34" charset="0"/>
              </a:rPr>
              <a:t>A Student’s perspective on listening to those we support - Fauve</a:t>
            </a:r>
          </a:p>
          <a:p>
            <a:pPr marL="8890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250" dirty="0">
              <a:latin typeface="Franklin Gothic Book" panose="020B0503020102020204" pitchFamily="34" charset="0"/>
            </a:endParaRP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250" i="1" dirty="0" smtClean="0">
                <a:latin typeface="Franklin Gothic Book" panose="020B0503020102020204" pitchFamily="34" charset="0"/>
              </a:rPr>
              <a:t>Social </a:t>
            </a:r>
            <a:r>
              <a:rPr lang="en-GB" sz="1250" i="1" dirty="0">
                <a:latin typeface="Franklin Gothic Book" panose="020B0503020102020204" pitchFamily="34" charset="0"/>
              </a:rPr>
              <a:t>Work England</a:t>
            </a:r>
          </a:p>
          <a:p>
            <a:pPr marL="1346200" indent="-1257300">
              <a:lnSpc>
                <a:spcPct val="120000"/>
              </a:lnSpc>
              <a:spcBef>
                <a:spcPts val="0"/>
              </a:spcBef>
              <a:buNone/>
            </a:pPr>
            <a:endParaRPr lang="en-GB" sz="1250" b="1" i="1" dirty="0">
              <a:latin typeface="Franklin Gothic Book" panose="020B0503020102020204" pitchFamily="34" charset="0"/>
            </a:endParaRPr>
          </a:p>
          <a:p>
            <a:pPr marL="534988" indent="-446088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250" b="1" i="1" dirty="0">
                <a:latin typeface="Franklin Gothic Book" panose="020B0503020102020204" pitchFamily="34" charset="0"/>
              </a:rPr>
              <a:t>	Close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1198" y="76496"/>
            <a:ext cx="6911114" cy="840259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Agenda for this Morning</a:t>
            </a:r>
          </a:p>
        </p:txBody>
      </p:sp>
      <p:pic>
        <p:nvPicPr>
          <p:cNvPr id="5" name="Picture 2" descr="Cup, Coffee, Hot, Teacup, Drink, Breakfast, Beverage">
            <a:extLst>
              <a:ext uri="{FF2B5EF4-FFF2-40B4-BE49-F238E27FC236}">
                <a16:creationId xmlns:a16="http://schemas.microsoft.com/office/drawing/2014/main" id="{5A081F2A-94E9-4E55-9C01-F44729245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497" y="3873261"/>
            <a:ext cx="594876" cy="42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3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F35DB-61A0-45DE-BA2E-E10F7CFE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248" y="2472904"/>
            <a:ext cx="6347713" cy="1616015"/>
          </a:xfrm>
        </p:spPr>
        <p:txBody>
          <a:bodyPr>
            <a:normAutofit/>
          </a:bodyPr>
          <a:lstStyle/>
          <a:p>
            <a:pPr algn="ctr"/>
            <a:r>
              <a:rPr lang="en-GB" sz="8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Introductions:</a:t>
            </a:r>
            <a:endParaRPr lang="en-US" sz="8000" b="1" dirty="0">
              <a:solidFill>
                <a:srgbClr val="00B0F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66E75D2-CD58-472E-B395-6EA296910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99" y="323918"/>
            <a:ext cx="6347713" cy="742611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The Voluntary Sector</a:t>
            </a:r>
            <a:endParaRPr lang="en-US" sz="4000" b="1" dirty="0">
              <a:solidFill>
                <a:srgbClr val="00B0F0"/>
              </a:solidFill>
              <a:latin typeface="Franklin Gothic Book" panose="020B05030201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184695" y="1864564"/>
            <a:ext cx="7936301" cy="3631303"/>
            <a:chOff x="74763" y="2120674"/>
            <a:chExt cx="7936301" cy="3631303"/>
          </a:xfrm>
        </p:grpSpPr>
        <p:sp>
          <p:nvSpPr>
            <p:cNvPr id="8" name="Cloud 7"/>
            <p:cNvSpPr/>
            <p:nvPr/>
          </p:nvSpPr>
          <p:spPr>
            <a:xfrm>
              <a:off x="2579305" y="3269411"/>
              <a:ext cx="2858218" cy="154927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Agencies in the Independent Sector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2859" y="2563926"/>
              <a:ext cx="21220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>
                  <a:latin typeface="Franklin Gothic Book" panose="020B0503020102020204" pitchFamily="34" charset="0"/>
                </a:rPr>
                <a:t>Humberside Police </a:t>
              </a:r>
            </a:p>
            <a:p>
              <a:pPr algn="ctr"/>
              <a:r>
                <a:rPr lang="en-GB" sz="1400" i="1" dirty="0">
                  <a:latin typeface="Franklin Gothic Book" panose="020B0503020102020204" pitchFamily="34" charset="0"/>
                </a:rPr>
                <a:t>Domestic Abuse Officer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94006" y="5444200"/>
              <a:ext cx="21220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>
                  <a:latin typeface="Franklin Gothic Book" panose="020B0503020102020204" pitchFamily="34" charset="0"/>
                </a:rPr>
                <a:t>Humber Care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4075" y="2812981"/>
              <a:ext cx="21220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>
                  <a:latin typeface="Franklin Gothic Book" panose="020B0503020102020204" pitchFamily="34" charset="0"/>
                </a:rPr>
                <a:t>The Alzheimers Society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88965" y="3622786"/>
              <a:ext cx="21220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>
                  <a:latin typeface="Franklin Gothic Book" panose="020B0503020102020204" pitchFamily="34" charset="0"/>
                </a:rPr>
                <a:t>St Andrews Hospice Social Workers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12921" y="4776943"/>
              <a:ext cx="21220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>
                  <a:latin typeface="Franklin Gothic Book" panose="020B0503020102020204" pitchFamily="34" charset="0"/>
                </a:rPr>
                <a:t>Harbour Place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3082" y="2120674"/>
              <a:ext cx="21220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>
                  <a:latin typeface="Franklin Gothic Book" panose="020B0503020102020204" pitchFamily="34" charset="0"/>
                </a:rPr>
                <a:t>Longhurst Group</a:t>
              </a:r>
            </a:p>
            <a:p>
              <a:pPr algn="ctr"/>
              <a:r>
                <a:rPr lang="en-GB" sz="1400" i="1" dirty="0">
                  <a:latin typeface="Franklin Gothic Book" panose="020B0503020102020204" pitchFamily="34" charset="0"/>
                </a:rPr>
                <a:t>Floating Support Workers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763" y="3544849"/>
              <a:ext cx="21220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>
                  <a:latin typeface="Franklin Gothic Book" panose="020B0503020102020204" pitchFamily="34" charset="0"/>
                </a:rPr>
                <a:t>Friendship at Home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3171" y="4830806"/>
              <a:ext cx="21220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>
                  <a:latin typeface="Franklin Gothic Book" panose="020B0503020102020204" pitchFamily="34" charset="0"/>
                </a:rPr>
                <a:t>Addaction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5437523" y="3140440"/>
              <a:ext cx="1213456" cy="4429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454289" y="4494362"/>
              <a:ext cx="1125016" cy="34483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4096112" y="4839200"/>
              <a:ext cx="1" cy="605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155055" y="2627655"/>
              <a:ext cx="0" cy="6417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483523" y="3968151"/>
              <a:ext cx="856892" cy="1042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028469" y="3728882"/>
              <a:ext cx="766489" cy="529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671427" y="2963415"/>
              <a:ext cx="540343" cy="4017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072578" y="4405956"/>
              <a:ext cx="971673" cy="5246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15E66-F4CE-4C24-97AD-51E55892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845578"/>
            <a:ext cx="6748733" cy="4227418"/>
          </a:xfrm>
        </p:spPr>
        <p:txBody>
          <a:bodyPr>
            <a:noAutofit/>
          </a:bodyPr>
          <a:lstStyle/>
          <a:p>
            <a:r>
              <a:rPr lang="en-GB" sz="2000" dirty="0">
                <a:latin typeface="Franklin Gothic Book" panose="020B0503020102020204" pitchFamily="34" charset="0"/>
              </a:rPr>
              <a:t>Harbour Place charity was formed in 1996 as a day centre for the homeless.</a:t>
            </a:r>
          </a:p>
          <a:p>
            <a:pPr marL="0" indent="0">
              <a:buNone/>
            </a:pPr>
            <a:endParaRPr lang="en-GB" sz="100" dirty="0">
              <a:latin typeface="Franklin Gothic Book" panose="020B0503020102020204" pitchFamily="34" charset="0"/>
            </a:endParaRPr>
          </a:p>
          <a:p>
            <a:r>
              <a:rPr lang="en-GB" sz="2000" dirty="0">
                <a:latin typeface="Franklin Gothic Book" panose="020B0503020102020204" pitchFamily="34" charset="0"/>
              </a:rPr>
              <a:t>Purpose:</a:t>
            </a:r>
          </a:p>
          <a:p>
            <a:pPr marL="896938" lvl="1" indent="-439738"/>
            <a:r>
              <a:rPr lang="en-GB" sz="2000" i="1" dirty="0">
                <a:latin typeface="Franklin Gothic Book" panose="020B0503020102020204" pitchFamily="34" charset="0"/>
              </a:rPr>
              <a:t>A meeting place for homeless during the day.</a:t>
            </a:r>
          </a:p>
          <a:p>
            <a:pPr marL="896938" lvl="1" indent="-439738"/>
            <a:r>
              <a:rPr lang="en-GB" sz="2000" i="1" dirty="0">
                <a:latin typeface="Franklin Gothic Book" panose="020B0503020102020204" pitchFamily="34" charset="0"/>
              </a:rPr>
              <a:t>Support with accessing accommodation; health and wellbeing services; benefits.</a:t>
            </a:r>
          </a:p>
          <a:p>
            <a:pPr marL="896938" lvl="1" indent="-439738"/>
            <a:r>
              <a:rPr lang="en-GB" sz="2000" i="1" dirty="0">
                <a:latin typeface="Franklin Gothic Book" panose="020B0503020102020204" pitchFamily="34" charset="0"/>
              </a:rPr>
              <a:t>Outreach support.</a:t>
            </a:r>
          </a:p>
          <a:p>
            <a:pPr marL="896938" lvl="1" indent="-439738"/>
            <a:r>
              <a:rPr lang="en-GB" sz="2000" i="1" dirty="0">
                <a:latin typeface="Franklin Gothic Book" panose="020B0503020102020204" pitchFamily="34" charset="0"/>
              </a:rPr>
              <a:t>Night shelter 3 nights a week.</a:t>
            </a:r>
          </a:p>
          <a:p>
            <a:pPr marL="896938" lvl="1" indent="-439738"/>
            <a:r>
              <a:rPr lang="en-GB" sz="2000" i="1" dirty="0">
                <a:latin typeface="Franklin Gothic Book" panose="020B0503020102020204" pitchFamily="34" charset="0"/>
              </a:rPr>
              <a:t>In February 2018 funding from the Big Lottery ended.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6E96C0B-F53F-408B-BCBC-76313D53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237" y="169649"/>
            <a:ext cx="6347713" cy="1235978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Harbour Place Day Centre</a:t>
            </a:r>
            <a:b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</a:br>
            <a:r>
              <a:rPr lang="en-GB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1996 - 2018</a:t>
            </a:r>
            <a:endParaRPr lang="en-US" sz="4000" b="1" dirty="0">
              <a:solidFill>
                <a:srgbClr val="00B0F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F4EA53-8593-4FC8-83E7-45744A806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47" y="2181809"/>
            <a:ext cx="6543362" cy="4023342"/>
          </a:xfrm>
        </p:spPr>
        <p:txBody>
          <a:bodyPr>
            <a:normAutofit/>
          </a:bodyPr>
          <a:lstStyle/>
          <a:p>
            <a:pPr marL="361950" indent="-361950"/>
            <a:r>
              <a:rPr lang="en-GB" dirty="0">
                <a:latin typeface="Franklin Gothic Book" panose="020B0503020102020204" pitchFamily="34" charset="0"/>
              </a:rPr>
              <a:t>In September 2018 Harbour Place moved to premises in Hope Street and opened a night shelter and street outreach service for rough sleepers.</a:t>
            </a:r>
          </a:p>
          <a:p>
            <a:pPr marL="361950" indent="-361950"/>
            <a:r>
              <a:rPr lang="en-GB" dirty="0">
                <a:latin typeface="Franklin Gothic Book" panose="020B0503020102020204" pitchFamily="34" charset="0"/>
              </a:rPr>
              <a:t>Funded the government’s RSI initiative.</a:t>
            </a:r>
          </a:p>
          <a:p>
            <a:pPr marL="361950" indent="-361950"/>
            <a:r>
              <a:rPr lang="en-GB" dirty="0">
                <a:latin typeface="Franklin Gothic Book" panose="020B0503020102020204" pitchFamily="34" charset="0"/>
              </a:rPr>
              <a:t>4 Outreach Workers, 14 Staff in total.</a:t>
            </a:r>
          </a:p>
          <a:p>
            <a:pPr marL="361950" indent="-361950"/>
            <a:r>
              <a:rPr lang="en-GB" dirty="0">
                <a:latin typeface="Franklin Gothic Book" panose="020B0503020102020204" pitchFamily="34" charset="0"/>
              </a:rPr>
              <a:t>Provides harm reduction advice and support through our Addaction worker.</a:t>
            </a:r>
          </a:p>
          <a:p>
            <a:pPr marL="361950" indent="-361950"/>
            <a:r>
              <a:rPr lang="en-GB" dirty="0">
                <a:latin typeface="Franklin Gothic Book" panose="020B0503020102020204" pitchFamily="34" charset="0"/>
              </a:rPr>
              <a:t>Night shelter for up to 15 people, 52 weeks of the year.</a:t>
            </a:r>
          </a:p>
          <a:p>
            <a:pPr marL="361950" indent="-361950"/>
            <a:r>
              <a:rPr lang="en-GB" dirty="0">
                <a:latin typeface="Franklin Gothic Book" panose="020B0503020102020204" pitchFamily="34" charset="0"/>
              </a:rPr>
              <a:t>Coordinate the Official Rough </a:t>
            </a:r>
            <a:r>
              <a:rPr lang="en-GB">
                <a:latin typeface="Franklin Gothic Book" panose="020B0503020102020204" pitchFamily="34" charset="0"/>
              </a:rPr>
              <a:t>Sleeper Count and SWEP.</a:t>
            </a:r>
            <a:endParaRPr lang="en-GB" dirty="0">
              <a:latin typeface="Franklin Gothic Book" panose="020B0503020102020204" pitchFamily="34" charset="0"/>
            </a:endParaRPr>
          </a:p>
          <a:p>
            <a:pPr marL="361950" indent="-361950"/>
            <a:r>
              <a:rPr lang="en-GB" dirty="0">
                <a:latin typeface="Franklin Gothic Book" panose="020B0503020102020204" pitchFamily="34" charset="0"/>
              </a:rPr>
              <a:t>Since 2005 Harbour Place has provided placements for 23 social work students.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06CE76A-6105-4581-9C87-A0F779BB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685" y="100641"/>
            <a:ext cx="6347713" cy="1978325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Harbour Place Night Shelter and Outreach Service </a:t>
            </a:r>
            <a:br>
              <a:rPr lang="en-GB" sz="4000" b="1" dirty="0">
                <a:solidFill>
                  <a:srgbClr val="00B0F0"/>
                </a:solidFill>
                <a:latin typeface="Franklin Gothic Book" panose="020B0503020102020204" pitchFamily="34" charset="0"/>
              </a:rPr>
            </a:br>
            <a:r>
              <a:rPr lang="en-GB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2018 – to Present</a:t>
            </a:r>
            <a:endParaRPr lang="en-US" b="1" dirty="0">
              <a:solidFill>
                <a:srgbClr val="00B0F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">
            <a:extLst>
              <a:ext uri="{FF2B5EF4-FFF2-40B4-BE49-F238E27FC236}">
                <a16:creationId xmlns:a16="http://schemas.microsoft.com/office/drawing/2014/main" id="{2E3242DA-5BE7-40DF-9DA1-E01C88416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11" y="1262807"/>
            <a:ext cx="6399213" cy="458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BB0C860-1CC4-4B26-9991-EB8489ED4164}"/>
              </a:ext>
            </a:extLst>
          </p:cNvPr>
          <p:cNvSpPr/>
          <p:nvPr/>
        </p:nvSpPr>
        <p:spPr>
          <a:xfrm>
            <a:off x="669711" y="243535"/>
            <a:ext cx="634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You Saw the Whole of the Moon</a:t>
            </a:r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oon with international space station passing">
            <a:extLst>
              <a:ext uri="{FF2B5EF4-FFF2-40B4-BE49-F238E27FC236}">
                <a16:creationId xmlns:a16="http://schemas.microsoft.com/office/drawing/2014/main" id="{D3C06CEB-EA8C-48EA-8C97-6C1AAEDC7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80" y="2402127"/>
            <a:ext cx="6698241" cy="366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A031FDA-F81A-4F4F-9049-A9E599477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93" y="75871"/>
            <a:ext cx="6741373" cy="1981199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en-GB" sz="44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You Saw the Whole of the Moon</a:t>
            </a:r>
            <a:r>
              <a:rPr lang="en-GB" dirty="0"/>
              <a:t/>
            </a:r>
            <a:br>
              <a:rPr lang="en-GB" dirty="0"/>
            </a:br>
            <a:r>
              <a:rPr lang="en-GB" sz="1800" cap="all" dirty="0">
                <a:solidFill>
                  <a:schemeClr val="tx1"/>
                </a:solidFill>
                <a:latin typeface="Franklin Gothic Book" panose="020B0503020102020204" pitchFamily="34" charset="0"/>
                <a:hlinkClick r:id="rId3" tooltip="10:18 am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AUGUST 17 2019</a:t>
            </a:r>
            <a:r>
              <a:rPr lang="en-GB" sz="1800" cap="all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r>
              <a:rPr lang="en-GB" sz="1800" cap="all" dirty="0">
                <a:solidFill>
                  <a:schemeClr val="tx1"/>
                </a:solidFill>
                <a:latin typeface="Franklin Gothic Book" panose="020B0503020102020204" pitchFamily="34" charset="0"/>
                <a:hlinkClick r:id="rId4" tooltip="View all posts by communitysocialworkerrmej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COMMUNITYSOCIALWORKERRMEJ</a:t>
            </a:r>
            <a:r>
              <a:rPr lang="en-GB" sz="1800" cap="all" dirty="0">
                <a:solidFill>
                  <a:schemeClr val="tx1"/>
                </a:solidFill>
                <a:latin typeface="Franklin Gothic Book" panose="020B0503020102020204" pitchFamily="34" charset="0"/>
              </a:rPr>
              <a:t/>
            </a:r>
            <a:br>
              <a:rPr lang="en-GB" sz="1800" cap="all" dirty="0">
                <a:solidFill>
                  <a:schemeClr val="tx1"/>
                </a:solidFill>
                <a:latin typeface="Franklin Gothic Book" panose="020B0503020102020204" pitchFamily="34" charset="0"/>
              </a:rPr>
            </a:br>
            <a:r>
              <a:rPr lang="en-GB" sz="1800" cap="all" dirty="0">
                <a:solidFill>
                  <a:schemeClr val="tx1"/>
                </a:solidFill>
                <a:latin typeface="Franklin Gothic Book" panose="020B0503020102020204" pitchFamily="34" charset="0"/>
              </a:rPr>
              <a:t/>
            </a:r>
            <a:br>
              <a:rPr lang="en-GB" sz="1800" cap="all" dirty="0">
                <a:solidFill>
                  <a:schemeClr val="tx1"/>
                </a:solidFill>
                <a:latin typeface="Franklin Gothic Book" panose="020B0503020102020204" pitchFamily="34" charset="0"/>
              </a:rPr>
            </a:br>
            <a:r>
              <a:rPr lang="en-GB" sz="1800" cap="all" dirty="0">
                <a:solidFill>
                  <a:schemeClr val="tx1"/>
                </a:solidFill>
                <a:latin typeface="Franklin Gothic Book" panose="020B0503020102020204" pitchFamily="34" charset="0"/>
              </a:rPr>
              <a:t>LAST Quango in Halifax</a:t>
            </a:r>
            <a:r>
              <a:rPr lang="en-GB" cap="all" dirty="0"/>
              <a:t/>
            </a:r>
            <a:br>
              <a:rPr lang="en-GB" cap="all" dirty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3F342DD-7012-4350-9ED8-142B050C9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07" y="1811548"/>
            <a:ext cx="6347713" cy="2562044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Personal Learning</a:t>
            </a:r>
            <a:r>
              <a:rPr lang="en-GB" sz="54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  <a:t>:</a:t>
            </a:r>
            <a:br>
              <a:rPr lang="en-GB" sz="54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</a:br>
            <a:r>
              <a:rPr lang="en-GB" sz="54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  <a:t> </a:t>
            </a:r>
            <a:r>
              <a:rPr lang="en-GB" sz="5400" b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/>
            </a:r>
            <a:br>
              <a:rPr lang="en-GB" sz="5400" b="1" dirty="0">
                <a:solidFill>
                  <a:srgbClr val="00B0F0"/>
                </a:solidFill>
                <a:latin typeface="Franklin Gothic Book" panose="020B0503020102020204" pitchFamily="34" charset="0"/>
              </a:rPr>
            </a:br>
            <a:r>
              <a:rPr lang="en-GB" sz="5400" b="1" i="1" dirty="0">
                <a:solidFill>
                  <a:srgbClr val="00B0F0"/>
                </a:solidFill>
                <a:latin typeface="Franklin Gothic Book" panose="020B0503020102020204" pitchFamily="34" charset="0"/>
              </a:rPr>
              <a:t>Dave’s experience</a:t>
            </a:r>
            <a:endParaRPr lang="en-US" sz="5400" b="1" i="1" dirty="0">
              <a:solidFill>
                <a:srgbClr val="00B0F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8" y="6205151"/>
            <a:ext cx="1957737" cy="5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5204</TotalTime>
  <Words>367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Franklin Gothic Book</vt:lpstr>
      <vt:lpstr>Times New Roman</vt:lpstr>
      <vt:lpstr>Trebuchet MS</vt:lpstr>
      <vt:lpstr>Wingdings</vt:lpstr>
      <vt:lpstr>Wingdings 3</vt:lpstr>
      <vt:lpstr>Facet</vt:lpstr>
      <vt:lpstr>Communication:  Individuals Experiences</vt:lpstr>
      <vt:lpstr>Agenda for this Morning</vt:lpstr>
      <vt:lpstr>Introductions:</vt:lpstr>
      <vt:lpstr>The Voluntary Sector</vt:lpstr>
      <vt:lpstr>Harbour Place Day Centre 1996 - 2018</vt:lpstr>
      <vt:lpstr>Harbour Place Night Shelter and Outreach Service  2018 – to Present</vt:lpstr>
      <vt:lpstr>PowerPoint Presentation</vt:lpstr>
      <vt:lpstr>You Saw the Whole of the Moon AUGUST 17 2019 COMMUNITYSOCIALWORKERRMEJ  LAST Quango in Halifax </vt:lpstr>
      <vt:lpstr>Personal Learning:   Dave’s experience</vt:lpstr>
      <vt:lpstr>An Ex- Service User’s Experience:    Rob</vt:lpstr>
      <vt:lpstr>Acu-Detox</vt:lpstr>
      <vt:lpstr>Tea and Coffee Break</vt:lpstr>
      <vt:lpstr>Listening Exercise</vt:lpstr>
      <vt:lpstr>PowerPoint Presentation</vt:lpstr>
      <vt:lpstr>PowerPoint Presentation</vt:lpstr>
      <vt:lpstr>PowerPoint Presentation</vt:lpstr>
      <vt:lpstr>A Student’s perspective on listening to those we support:  Fauve</vt:lpstr>
      <vt:lpstr>PowerPoint Presentation</vt:lpstr>
      <vt:lpstr>PowerPoint Presentation</vt:lpstr>
    </vt:vector>
  </TitlesOfParts>
  <Company>CPG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Vickers</dc:creator>
  <cp:lastModifiedBy>Marie Vickers</cp:lastModifiedBy>
  <cp:revision>109</cp:revision>
  <cp:lastPrinted>2019-09-24T14:53:37Z</cp:lastPrinted>
  <dcterms:created xsi:type="dcterms:W3CDTF">2018-06-06T10:09:28Z</dcterms:created>
  <dcterms:modified xsi:type="dcterms:W3CDTF">2019-09-24T14:53:47Z</dcterms:modified>
</cp:coreProperties>
</file>