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16"/>
  </p:notes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75BC"/>
    <a:srgbClr val="DEBC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175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8CC2FAC-8822-4EAF-A5CD-B5D3BBBAFB37}" type="datetimeFigureOut">
              <a:rPr lang="en-GB" smtClean="0"/>
              <a:t>15/03/2019</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A13BF1A-4F2C-4662-8225-074476550E6F}" type="slidenum">
              <a:rPr lang="en-GB" smtClean="0"/>
              <a:t>‹#›</a:t>
            </a:fld>
            <a:endParaRPr lang="en-GB"/>
          </a:p>
        </p:txBody>
      </p:sp>
    </p:spTree>
    <p:extLst>
      <p:ext uri="{BB962C8B-B14F-4D97-AF65-F5344CB8AC3E}">
        <p14:creationId xmlns:p14="http://schemas.microsoft.com/office/powerpoint/2010/main" val="3979798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01F2F2F-6D9D-4BA5-B7A3-D0FB64259735}" type="slidenum">
              <a:rPr lang="en-US">
                <a:solidFill>
                  <a:prstClr val="black"/>
                </a:solidFill>
              </a:rPr>
              <a:pPr>
                <a:defRPr/>
              </a:pPr>
              <a:t>1</a:t>
            </a:fld>
            <a:endParaRPr lang="en-US">
              <a:solidFill>
                <a:prstClr val="black"/>
              </a:solidFill>
            </a:endParaRPr>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smtClean="0"/>
              <a:t>Sinead and I attended</a:t>
            </a:r>
            <a:r>
              <a:rPr lang="en-GB" baseline="0" dirty="0" smtClean="0"/>
              <a:t> some training recently with Siobhan Maclean. As part of the training Siobhan told us about a very inspiring, famous social worker and unbelievably none of us had ever heard of her. So we want to ask you the same question she asked us – Do you know a famous nurse??? (Show of hands). How many of you know a famous social worker? (get some feedback). Okay so a lot more people know of a famous nurse than a social worker and yet we are all social workers. The aim of our short presentation today is to ensure that if you are ever asked that question again you will most certainly raise your hand! </a:t>
            </a:r>
            <a:endParaRPr lang="en-GB" dirty="0"/>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479213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dirty="0" smtClean="0"/>
              <a:t>Unfortunately</a:t>
            </a:r>
            <a:r>
              <a:rPr lang="en-GB" baseline="0" dirty="0" smtClean="0"/>
              <a:t> in 1943 Irena was arrested. She was tortured severely. She was taken out to the woods to be shot but a bribe was given to the German guards by the Zegota  which is a Polish council to aid Jews. Although Irena survived she was left with mobility problems for the rest of her life as a result. </a:t>
            </a:r>
            <a:endParaRPr lang="en-GB" dirty="0"/>
          </a:p>
        </p:txBody>
      </p:sp>
      <p:sp>
        <p:nvSpPr>
          <p:cNvPr id="4" name="Slide Number Placeholder 3"/>
          <p:cNvSpPr>
            <a:spLocks noGrp="1"/>
          </p:cNvSpPr>
          <p:nvPr>
            <p:ph type="sldNum" sz="quarter" idx="5"/>
          </p:nvPr>
        </p:nvSpPr>
        <p:spPr/>
        <p:txBody>
          <a:bodyPr/>
          <a:lstStyle/>
          <a:p>
            <a:pPr>
              <a:defRPr/>
            </a:pPr>
            <a:fld id="{FB07A6D0-1FF9-4C5F-8965-F194D2D92D35}" type="slidenum">
              <a:rPr lang="en-GB">
                <a:solidFill>
                  <a:prstClr val="black"/>
                </a:solidFill>
              </a:rPr>
              <a:pPr>
                <a:defRPr/>
              </a:pPr>
              <a:t>10</a:t>
            </a:fld>
            <a:endParaRPr lang="en-GB">
              <a:solidFill>
                <a:prstClr val="black"/>
              </a:solidFill>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1969307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baseline="0" dirty="0" smtClean="0"/>
              <a:t>After the war she dug up the jars with the children’s original identities inside and was able to track them down and reunite them with biological family members, however, most of the children lost their families during the Holocaust. She had a code name which the children  knew her by and years later when honoured in the paper some of the children came forward after recognising her. </a:t>
            </a:r>
            <a:endParaRPr lang="en-GB" dirty="0"/>
          </a:p>
        </p:txBody>
      </p:sp>
      <p:sp>
        <p:nvSpPr>
          <p:cNvPr id="4" name="Slide Number Placeholder 3"/>
          <p:cNvSpPr>
            <a:spLocks noGrp="1"/>
          </p:cNvSpPr>
          <p:nvPr>
            <p:ph type="sldNum" sz="quarter" idx="5"/>
          </p:nvPr>
        </p:nvSpPr>
        <p:spPr/>
        <p:txBody>
          <a:bodyPr/>
          <a:lstStyle/>
          <a:p>
            <a:pPr>
              <a:defRPr/>
            </a:pPr>
            <a:fld id="{7613A7C2-FE87-4800-B70E-E50AEC89CEAE}" type="slidenum">
              <a:rPr lang="en-GB">
                <a:solidFill>
                  <a:prstClr val="black"/>
                </a:solidFill>
              </a:rPr>
              <a:pPr>
                <a:defRPr/>
              </a:pPr>
              <a:t>11</a:t>
            </a:fld>
            <a:endParaRPr lang="en-GB">
              <a:solidFill>
                <a:prstClr val="black"/>
              </a:solidFill>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3271369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dirty="0" smtClean="0"/>
              <a:t>Irena received many awards for</a:t>
            </a:r>
            <a:r>
              <a:rPr lang="en-GB" baseline="0" dirty="0" smtClean="0"/>
              <a:t> her brave actions. She was made an </a:t>
            </a:r>
            <a:r>
              <a:rPr lang="en-GB" baseline="0" dirty="0" err="1" smtClean="0"/>
              <a:t>honoury</a:t>
            </a:r>
            <a:r>
              <a:rPr lang="en-GB" baseline="0" dirty="0" smtClean="0"/>
              <a:t> citizen of Israel and was recognised by the Pope and president of Poland for her work . In 2007 she was nominated for a Nobel Peace Prize. </a:t>
            </a:r>
            <a:endParaRPr lang="en-GB" dirty="0"/>
          </a:p>
        </p:txBody>
      </p:sp>
      <p:sp>
        <p:nvSpPr>
          <p:cNvPr id="4" name="Slide Number Placeholder 3"/>
          <p:cNvSpPr>
            <a:spLocks noGrp="1"/>
          </p:cNvSpPr>
          <p:nvPr>
            <p:ph type="sldNum" sz="quarter" idx="5"/>
          </p:nvPr>
        </p:nvSpPr>
        <p:spPr/>
        <p:txBody>
          <a:bodyPr/>
          <a:lstStyle/>
          <a:p>
            <a:pPr>
              <a:defRPr/>
            </a:pPr>
            <a:fld id="{1E96DA3B-346C-4951-9436-DEDB4F727C0A}" type="slidenum">
              <a:rPr lang="en-GB">
                <a:solidFill>
                  <a:prstClr val="black"/>
                </a:solidFill>
              </a:rPr>
              <a:pPr>
                <a:defRPr/>
              </a:pPr>
              <a:t>12</a:t>
            </a:fld>
            <a:endParaRPr lang="en-GB">
              <a:solidFill>
                <a:prstClr val="black"/>
              </a:solidFill>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644382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dirty="0" smtClean="0"/>
              <a:t>Irena</a:t>
            </a:r>
            <a:r>
              <a:rPr lang="en-GB" baseline="0" dirty="0" smtClean="0"/>
              <a:t> died in 2008 at the age of 98 in a Warsaw nursing home cared for by one of the children she smuggled out of the Ghetto. </a:t>
            </a:r>
            <a:endParaRPr lang="en-GB" dirty="0"/>
          </a:p>
        </p:txBody>
      </p:sp>
      <p:sp>
        <p:nvSpPr>
          <p:cNvPr id="4" name="Slide Number Placeholder 3"/>
          <p:cNvSpPr>
            <a:spLocks noGrp="1"/>
          </p:cNvSpPr>
          <p:nvPr>
            <p:ph type="sldNum" sz="quarter" idx="5"/>
          </p:nvPr>
        </p:nvSpPr>
        <p:spPr/>
        <p:txBody>
          <a:bodyPr/>
          <a:lstStyle/>
          <a:p>
            <a:pPr>
              <a:defRPr/>
            </a:pPr>
            <a:fld id="{99598ED8-3A12-42B1-9AD5-EF6F00E2E5C1}" type="slidenum">
              <a:rPr lang="en-GB">
                <a:solidFill>
                  <a:prstClr val="black"/>
                </a:solidFill>
              </a:rPr>
              <a:pPr>
                <a:defRPr/>
              </a:pPr>
              <a:t>13</a:t>
            </a:fld>
            <a:endParaRPr lang="en-GB">
              <a:solidFill>
                <a:prstClr val="black"/>
              </a:solidFill>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1081711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https://www.youtube.com/watch?v=2QSf0MraA_A</a:t>
            </a:r>
          </a:p>
          <a:p>
            <a:endParaRPr lang="en-GB" dirty="0" smtClean="0"/>
          </a:p>
          <a:p>
            <a:r>
              <a:rPr lang="en-GB" dirty="0" smtClean="0"/>
              <a:t>We would</a:t>
            </a:r>
            <a:r>
              <a:rPr lang="en-GB" baseline="0" dirty="0" smtClean="0"/>
              <a:t> like to end with  video of Irena talking in later life about her time in the Ghetto.</a:t>
            </a:r>
            <a:endParaRPr lang="en-GB" dirty="0"/>
          </a:p>
        </p:txBody>
      </p:sp>
      <p:sp>
        <p:nvSpPr>
          <p:cNvPr id="4" name="Date Placeholder 3"/>
          <p:cNvSpPr>
            <a:spLocks noGrp="1"/>
          </p:cNvSpPr>
          <p:nvPr>
            <p:ph type="dt" idx="10"/>
          </p:nvPr>
        </p:nvSpPr>
        <p:spPr/>
        <p:txBody>
          <a:bodyPr/>
          <a:lstStyle/>
          <a:p>
            <a:endParaRPr lang="en-GB"/>
          </a:p>
        </p:txBody>
      </p:sp>
      <p:sp>
        <p:nvSpPr>
          <p:cNvPr id="5" name="Slide Number Placeholder 4"/>
          <p:cNvSpPr>
            <a:spLocks noGrp="1"/>
          </p:cNvSpPr>
          <p:nvPr>
            <p:ph type="sldNum" sz="quarter" idx="11"/>
          </p:nvPr>
        </p:nvSpPr>
        <p:spPr/>
        <p:txBody>
          <a:bodyPr/>
          <a:lstStyle/>
          <a:p>
            <a:fld id="{D7EAAD18-43A7-4594-96F9-A28DEFB81B2F}" type="slidenum">
              <a:rPr lang="en-GB" smtClean="0"/>
              <a:t>14</a:t>
            </a:fld>
            <a:endParaRPr lang="en-GB"/>
          </a:p>
        </p:txBody>
      </p:sp>
    </p:spTree>
    <p:extLst>
      <p:ext uri="{BB962C8B-B14F-4D97-AF65-F5344CB8AC3E}">
        <p14:creationId xmlns:p14="http://schemas.microsoft.com/office/powerpoint/2010/main" val="13685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dirty="0" smtClean="0"/>
              <a:t>So without further ado let me introduce</a:t>
            </a:r>
            <a:r>
              <a:rPr lang="en-GB" baseline="0" dirty="0" smtClean="0"/>
              <a:t> you to Irena. Irena was born in 1910 in Poland. She was the daughter of one of the first polish socialists and was born into a Polish catholic family. Irena was an only child. </a:t>
            </a:r>
            <a:endParaRPr lang="en-GB" dirty="0"/>
          </a:p>
        </p:txBody>
      </p:sp>
      <p:sp>
        <p:nvSpPr>
          <p:cNvPr id="4" name="Slide Number Placeholder 3"/>
          <p:cNvSpPr>
            <a:spLocks noGrp="1"/>
          </p:cNvSpPr>
          <p:nvPr>
            <p:ph type="sldNum" sz="quarter" idx="5"/>
          </p:nvPr>
        </p:nvSpPr>
        <p:spPr/>
        <p:txBody>
          <a:bodyPr/>
          <a:lstStyle/>
          <a:p>
            <a:pPr>
              <a:defRPr/>
            </a:pPr>
            <a:fld id="{AB20CA7A-3E48-49B1-B45B-82A971891EB3}" type="slidenum">
              <a:rPr lang="en-GB">
                <a:solidFill>
                  <a:prstClr val="black"/>
                </a:solidFill>
              </a:rPr>
              <a:pPr>
                <a:defRPr/>
              </a:pPr>
              <a:t>2</a:t>
            </a:fld>
            <a:endParaRPr lang="en-GB">
              <a:solidFill>
                <a:prstClr val="black"/>
              </a:solidFill>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293180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dirty="0" smtClean="0"/>
              <a:t>Irena</a:t>
            </a:r>
            <a:r>
              <a:rPr lang="en-GB" baseline="0" dirty="0" smtClean="0"/>
              <a:t> started her further education at the University of Warsaw studying law after she identified that she wanted to study something concerning social care. She later made the decision to change to Polish studies which involved a course in </a:t>
            </a:r>
            <a:r>
              <a:rPr lang="en-GB" baseline="0" dirty="0" err="1" smtClean="0"/>
              <a:t>Pedagodgy</a:t>
            </a:r>
            <a:r>
              <a:rPr lang="en-GB" baseline="0" dirty="0" smtClean="0"/>
              <a:t>. When she finished her learning she gained employment as a ‘social worker’ at a mother and child aid section. </a:t>
            </a:r>
            <a:endParaRPr lang="en-GB" dirty="0"/>
          </a:p>
        </p:txBody>
      </p:sp>
      <p:sp>
        <p:nvSpPr>
          <p:cNvPr id="4" name="Slide Number Placeholder 3"/>
          <p:cNvSpPr>
            <a:spLocks noGrp="1"/>
          </p:cNvSpPr>
          <p:nvPr>
            <p:ph type="sldNum" sz="quarter" idx="5"/>
          </p:nvPr>
        </p:nvSpPr>
        <p:spPr/>
        <p:txBody>
          <a:bodyPr/>
          <a:lstStyle/>
          <a:p>
            <a:pPr>
              <a:defRPr/>
            </a:pPr>
            <a:fld id="{AB20CA7A-3E48-49B1-B45B-82A971891EB3}" type="slidenum">
              <a:rPr lang="en-GB">
                <a:solidFill>
                  <a:prstClr val="black"/>
                </a:solidFill>
              </a:rPr>
              <a:pPr>
                <a:defRPr/>
              </a:pPr>
              <a:t>3</a:t>
            </a:fld>
            <a:endParaRPr lang="en-GB">
              <a:solidFill>
                <a:prstClr val="black"/>
              </a:solidFill>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630674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dirty="0" smtClean="0"/>
              <a:t>In 1939 Germany invaded Poland. Irena</a:t>
            </a:r>
            <a:r>
              <a:rPr lang="en-GB" baseline="0" dirty="0" smtClean="0"/>
              <a:t> began helping Jews by offering them food and shelter. In 1940 the Warsaw Ghetto was formed and the Germans used this to keep thousands of Jews there in awful conditions where disease and starvation were common. This meant that Irena could no longer help the Jews in the way she had been previously. She wanted to find a new way to help them. </a:t>
            </a:r>
            <a:endParaRPr lang="en-GB" dirty="0"/>
          </a:p>
        </p:txBody>
      </p:sp>
      <p:sp>
        <p:nvSpPr>
          <p:cNvPr id="4" name="Slide Number Placeholder 3"/>
          <p:cNvSpPr>
            <a:spLocks noGrp="1"/>
          </p:cNvSpPr>
          <p:nvPr>
            <p:ph type="sldNum" sz="quarter" idx="5"/>
          </p:nvPr>
        </p:nvSpPr>
        <p:spPr/>
        <p:txBody>
          <a:bodyPr/>
          <a:lstStyle/>
          <a:p>
            <a:pPr>
              <a:defRPr/>
            </a:pPr>
            <a:fld id="{54FB3F01-1765-4998-9037-CB366F759024}" type="slidenum">
              <a:rPr lang="en-GB">
                <a:solidFill>
                  <a:prstClr val="black"/>
                </a:solidFill>
              </a:rPr>
              <a:pPr>
                <a:defRPr/>
              </a:pPr>
              <a:t>4</a:t>
            </a:fld>
            <a:endParaRPr lang="en-GB">
              <a:solidFill>
                <a:prstClr val="black"/>
              </a:solidFill>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2052240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dirty="0" smtClean="0"/>
              <a:t>By</a:t>
            </a:r>
            <a:r>
              <a:rPr lang="en-GB" baseline="0" dirty="0" smtClean="0"/>
              <a:t> t</a:t>
            </a:r>
            <a:r>
              <a:rPr lang="en-GB" dirty="0" smtClean="0"/>
              <a:t>his time Irena was a social worker in the</a:t>
            </a:r>
            <a:r>
              <a:rPr lang="en-GB" baseline="0" dirty="0" smtClean="0"/>
              <a:t> Warsaw Social Welfare department. Initially she was allowed to enter the ghetto and gained a pass from epidemic control to continue to do so. Social welfare was then banned by the Nazi’s and she was no longer able to access the Ghetto. Because there were may diseases and outbreaks of infection within the Ghetto nurses were still allowed access by the guards. Irena therefore came up with the idea of dressing as a nurse to continue to access the Ghetto in order to bring provisions to the Jews. </a:t>
            </a:r>
            <a:endParaRPr lang="en-GB" dirty="0"/>
          </a:p>
        </p:txBody>
      </p:sp>
      <p:sp>
        <p:nvSpPr>
          <p:cNvPr id="4" name="Slide Number Placeholder 3"/>
          <p:cNvSpPr>
            <a:spLocks noGrp="1"/>
          </p:cNvSpPr>
          <p:nvPr>
            <p:ph type="sldNum" sz="quarter" idx="5"/>
          </p:nvPr>
        </p:nvSpPr>
        <p:spPr/>
        <p:txBody>
          <a:bodyPr/>
          <a:lstStyle/>
          <a:p>
            <a:pPr>
              <a:defRPr/>
            </a:pPr>
            <a:fld id="{59DFA5CE-E427-42D2-B691-B28C131D2938}" type="slidenum">
              <a:rPr lang="en-GB">
                <a:solidFill>
                  <a:prstClr val="black"/>
                </a:solidFill>
              </a:rPr>
              <a:pPr>
                <a:defRPr/>
              </a:pPr>
              <a:t>5</a:t>
            </a:fld>
            <a:endParaRPr lang="en-GB">
              <a:solidFill>
                <a:prstClr val="black"/>
              </a:solidFill>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687258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dirty="0" smtClean="0"/>
              <a:t>During Irena’s time in the Ghetto</a:t>
            </a:r>
            <a:r>
              <a:rPr lang="en-GB" baseline="0" dirty="0" smtClean="0"/>
              <a:t> she became focused on the children who were in peril. Irena knew that the Jews being kept in the Ghetto would be killed, including the children. She wanted to save as many children as possible from death. She began persuading Jewish mothers to part with their children, and they were of course very reluctant. Irena identified Polish families who were willing to raise the children as Christians. </a:t>
            </a:r>
            <a:endParaRPr lang="en-GB" dirty="0"/>
          </a:p>
        </p:txBody>
      </p:sp>
      <p:sp>
        <p:nvSpPr>
          <p:cNvPr id="4" name="Slide Number Placeholder 3"/>
          <p:cNvSpPr>
            <a:spLocks noGrp="1"/>
          </p:cNvSpPr>
          <p:nvPr>
            <p:ph type="sldNum" sz="quarter" idx="5"/>
          </p:nvPr>
        </p:nvSpPr>
        <p:spPr/>
        <p:txBody>
          <a:bodyPr/>
          <a:lstStyle/>
          <a:p>
            <a:pPr>
              <a:defRPr/>
            </a:pPr>
            <a:fld id="{1C6FAA5F-5E80-4582-8576-3FE28F474ED0}" type="slidenum">
              <a:rPr lang="en-GB">
                <a:solidFill>
                  <a:prstClr val="black"/>
                </a:solidFill>
              </a:rPr>
              <a:pPr>
                <a:defRPr/>
              </a:pPr>
              <a:t>6</a:t>
            </a:fld>
            <a:endParaRPr lang="en-GB">
              <a:solidFill>
                <a:prstClr val="black"/>
              </a:solidFill>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2131261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dirty="0" smtClean="0"/>
              <a:t>Irena used various methods to smuggle the</a:t>
            </a:r>
            <a:r>
              <a:rPr lang="en-GB" baseline="0" dirty="0" smtClean="0"/>
              <a:t> children out of the Ghetto – in body bags, sacks of potatoes, coffins and even toolboxes. Children were given false identities, however Irena wanted the children to know where they had come from so she carefully noted all the children’s original names &amp; new identities in code form. She was the only one who knew the code. She buried this information in jars beneath an apple tree. Irena saved 2500 children from certain death. </a:t>
            </a:r>
            <a:endParaRPr lang="en-GB" dirty="0"/>
          </a:p>
        </p:txBody>
      </p:sp>
      <p:sp>
        <p:nvSpPr>
          <p:cNvPr id="4" name="Slide Number Placeholder 3"/>
          <p:cNvSpPr>
            <a:spLocks noGrp="1"/>
          </p:cNvSpPr>
          <p:nvPr>
            <p:ph type="sldNum" sz="quarter" idx="5"/>
          </p:nvPr>
        </p:nvSpPr>
        <p:spPr/>
        <p:txBody>
          <a:bodyPr/>
          <a:lstStyle/>
          <a:p>
            <a:pPr>
              <a:defRPr/>
            </a:pPr>
            <a:fld id="{80053CBD-95B4-4E01-AC97-11D56B4E3EE8}" type="slidenum">
              <a:rPr lang="en-GB">
                <a:solidFill>
                  <a:prstClr val="black"/>
                </a:solidFill>
              </a:rPr>
              <a:pPr>
                <a:defRPr/>
              </a:pPr>
              <a:t>7</a:t>
            </a:fld>
            <a:endParaRPr lang="en-GB">
              <a:solidFill>
                <a:prstClr val="black"/>
              </a:solidFill>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2665154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dirty="0" smtClean="0"/>
              <a:t>Of course</a:t>
            </a:r>
            <a:r>
              <a:rPr lang="en-GB" baseline="0" dirty="0" smtClean="0"/>
              <a:t> the work which Irena was doing for the children and her parents was highly emotive. Irena did not want to tell the Jewish parents that she was sure the children would die if they stayed because she would diminish any hope they had of survival, but still had to somehow convince the parents to hand the children over to her. Parents and children were obviously distraught and this stayed with Irena throughout her life. She stated in later life “I still hear the cries when they left their parents”. </a:t>
            </a:r>
            <a:endParaRPr lang="en-GB" dirty="0"/>
          </a:p>
        </p:txBody>
      </p:sp>
      <p:sp>
        <p:nvSpPr>
          <p:cNvPr id="4" name="Slide Number Placeholder 3"/>
          <p:cNvSpPr>
            <a:spLocks noGrp="1"/>
          </p:cNvSpPr>
          <p:nvPr>
            <p:ph type="sldNum" sz="quarter" idx="5"/>
          </p:nvPr>
        </p:nvSpPr>
        <p:spPr/>
        <p:txBody>
          <a:bodyPr/>
          <a:lstStyle/>
          <a:p>
            <a:pPr>
              <a:defRPr/>
            </a:pPr>
            <a:fld id="{F2B12DAB-EC9E-4FE0-99DF-77205BBA6979}" type="slidenum">
              <a:rPr lang="en-GB">
                <a:solidFill>
                  <a:prstClr val="black"/>
                </a:solidFill>
              </a:rPr>
              <a:pPr>
                <a:defRPr/>
              </a:pPr>
              <a:t>8</a:t>
            </a:fld>
            <a:endParaRPr lang="en-GB">
              <a:solidFill>
                <a:prstClr val="black"/>
              </a:solidFill>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1929783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a:t>
            </a:r>
            <a:r>
              <a:rPr lang="en-GB" baseline="0" dirty="0" smtClean="0"/>
              <a:t> would now like you to take a few moments to watch a clip from the film ‘The Courageous Heart of Irena </a:t>
            </a:r>
            <a:r>
              <a:rPr lang="en-GB" baseline="0" dirty="0" err="1" smtClean="0"/>
              <a:t>Sendler</a:t>
            </a:r>
            <a:r>
              <a:rPr lang="en-GB" baseline="0" dirty="0" smtClean="0"/>
              <a:t>’ </a:t>
            </a:r>
            <a:endParaRPr lang="en-GB" dirty="0"/>
          </a:p>
        </p:txBody>
      </p:sp>
      <p:sp>
        <p:nvSpPr>
          <p:cNvPr id="4" name="Date Placeholder 3"/>
          <p:cNvSpPr>
            <a:spLocks noGrp="1"/>
          </p:cNvSpPr>
          <p:nvPr>
            <p:ph type="dt" idx="10"/>
          </p:nvPr>
        </p:nvSpPr>
        <p:spPr/>
        <p:txBody>
          <a:bodyPr/>
          <a:lstStyle/>
          <a:p>
            <a:endParaRPr lang="en-GB"/>
          </a:p>
        </p:txBody>
      </p:sp>
      <p:sp>
        <p:nvSpPr>
          <p:cNvPr id="5" name="Slide Number Placeholder 4"/>
          <p:cNvSpPr>
            <a:spLocks noGrp="1"/>
          </p:cNvSpPr>
          <p:nvPr>
            <p:ph type="sldNum" sz="quarter" idx="11"/>
          </p:nvPr>
        </p:nvSpPr>
        <p:spPr/>
        <p:txBody>
          <a:bodyPr/>
          <a:lstStyle/>
          <a:p>
            <a:fld id="{D7EAAD18-43A7-4594-96F9-A28DEFB81B2F}" type="slidenum">
              <a:rPr lang="en-GB" smtClean="0"/>
              <a:t>9</a:t>
            </a:fld>
            <a:endParaRPr lang="en-GB"/>
          </a:p>
        </p:txBody>
      </p:sp>
    </p:spTree>
    <p:extLst>
      <p:ext uri="{BB962C8B-B14F-4D97-AF65-F5344CB8AC3E}">
        <p14:creationId xmlns:p14="http://schemas.microsoft.com/office/powerpoint/2010/main" val="23814235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4762" y="2770099"/>
            <a:ext cx="5826719" cy="1646302"/>
          </a:xfrm>
        </p:spPr>
        <p:txBody>
          <a:bodyPr anchor="b">
            <a:noAutofit/>
          </a:bodyPr>
          <a:lstStyle>
            <a:lvl1pPr algn="ctr">
              <a:defRPr sz="54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30595" y="4544170"/>
            <a:ext cx="5826719" cy="603563"/>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AC2CEB5-FA37-428F-987D-023703930DA0}"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3BBEF-00A0-4987-87AE-CE499825D70F}"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70227" y="780638"/>
            <a:ext cx="4204669" cy="1257266"/>
          </a:xfrm>
          <a:prstGeom prst="rect">
            <a:avLst/>
          </a:prstGeom>
        </p:spPr>
      </p:pic>
    </p:spTree>
    <p:extLst>
      <p:ext uri="{BB962C8B-B14F-4D97-AF65-F5344CB8AC3E}">
        <p14:creationId xmlns:p14="http://schemas.microsoft.com/office/powerpoint/2010/main" val="36697958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C2CEB5-FA37-428F-987D-023703930DA0}"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3BBEF-00A0-4987-87AE-CE499825D70F}" type="slidenum">
              <a:rPr lang="en-GB" smtClean="0"/>
              <a:t>‹#›</a:t>
            </a:fld>
            <a:endParaRPr lang="en-GB"/>
          </a:p>
        </p:txBody>
      </p:sp>
    </p:spTree>
    <p:extLst>
      <p:ext uri="{BB962C8B-B14F-4D97-AF65-F5344CB8AC3E}">
        <p14:creationId xmlns:p14="http://schemas.microsoft.com/office/powerpoint/2010/main" val="214403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C2CEB5-FA37-428F-987D-023703930DA0}"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3BBEF-00A0-4987-87AE-CE499825D70F}"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32713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C2CEB5-FA37-428F-987D-023703930DA0}"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3BBEF-00A0-4987-87AE-CE499825D70F}" type="slidenum">
              <a:rPr lang="en-GB" smtClean="0"/>
              <a:t>‹#›</a:t>
            </a:fld>
            <a:endParaRPr lang="en-GB"/>
          </a:p>
        </p:txBody>
      </p:sp>
    </p:spTree>
    <p:extLst>
      <p:ext uri="{BB962C8B-B14F-4D97-AF65-F5344CB8AC3E}">
        <p14:creationId xmlns:p14="http://schemas.microsoft.com/office/powerpoint/2010/main" val="407585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C2CEB5-FA37-428F-987D-023703930DA0}"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3BBEF-00A0-4987-87AE-CE499825D70F}"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1677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C2CEB5-FA37-428F-987D-023703930DA0}"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3BBEF-00A0-4987-87AE-CE499825D70F}" type="slidenum">
              <a:rPr lang="en-GB" smtClean="0"/>
              <a:t>‹#›</a:t>
            </a:fld>
            <a:endParaRPr lang="en-GB"/>
          </a:p>
        </p:txBody>
      </p:sp>
    </p:spTree>
    <p:extLst>
      <p:ext uri="{BB962C8B-B14F-4D97-AF65-F5344CB8AC3E}">
        <p14:creationId xmlns:p14="http://schemas.microsoft.com/office/powerpoint/2010/main" val="3122090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C2CEB5-FA37-428F-987D-023703930DA0}"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3BBEF-00A0-4987-87AE-CE499825D70F}" type="slidenum">
              <a:rPr lang="en-GB" smtClean="0"/>
              <a:t>‹#›</a:t>
            </a:fld>
            <a:endParaRPr lang="en-GB"/>
          </a:p>
        </p:txBody>
      </p:sp>
    </p:spTree>
    <p:extLst>
      <p:ext uri="{BB962C8B-B14F-4D97-AF65-F5344CB8AC3E}">
        <p14:creationId xmlns:p14="http://schemas.microsoft.com/office/powerpoint/2010/main" val="2523150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C2CEB5-FA37-428F-987D-023703930DA0}"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3BBEF-00A0-4987-87AE-CE499825D70F}" type="slidenum">
              <a:rPr lang="en-GB" smtClean="0"/>
              <a:t>‹#›</a:t>
            </a:fld>
            <a:endParaRPr lang="en-GB"/>
          </a:p>
        </p:txBody>
      </p:sp>
    </p:spTree>
    <p:extLst>
      <p:ext uri="{BB962C8B-B14F-4D97-AF65-F5344CB8AC3E}">
        <p14:creationId xmlns:p14="http://schemas.microsoft.com/office/powerpoint/2010/main" val="1994099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C2CEB5-FA37-428F-987D-023703930DA0}"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3BBEF-00A0-4987-87AE-CE499825D70F}" type="slidenum">
              <a:rPr lang="en-GB" smtClean="0"/>
              <a:t>‹#›</a:t>
            </a:fld>
            <a:endParaRPr lang="en-GB"/>
          </a:p>
        </p:txBody>
      </p:sp>
    </p:spTree>
    <p:extLst>
      <p:ext uri="{BB962C8B-B14F-4D97-AF65-F5344CB8AC3E}">
        <p14:creationId xmlns:p14="http://schemas.microsoft.com/office/powerpoint/2010/main" val="3951599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C2CEB5-FA37-428F-987D-023703930DA0}"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83BBEF-00A0-4987-87AE-CE499825D70F}" type="slidenum">
              <a:rPr lang="en-GB" smtClean="0"/>
              <a:t>‹#›</a:t>
            </a:fld>
            <a:endParaRPr lang="en-GB"/>
          </a:p>
        </p:txBody>
      </p:sp>
    </p:spTree>
    <p:extLst>
      <p:ext uri="{BB962C8B-B14F-4D97-AF65-F5344CB8AC3E}">
        <p14:creationId xmlns:p14="http://schemas.microsoft.com/office/powerpoint/2010/main" val="342285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48962"/>
            <a:ext cx="6347714" cy="781437"/>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C2CEB5-FA37-428F-987D-023703930DA0}" type="datetimeFigureOut">
              <a:rPr lang="en-GB" smtClean="0"/>
              <a:t>15/03/2019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83BBEF-00A0-4987-87AE-CE499825D70F}" type="slidenum">
              <a:rPr lang="en-GB" smtClean="0"/>
              <a:t>‹#›</a:t>
            </a:fld>
            <a:endParaRPr lang="en-GB"/>
          </a:p>
        </p:txBody>
      </p:sp>
    </p:spTree>
    <p:extLst>
      <p:ext uri="{BB962C8B-B14F-4D97-AF65-F5344CB8AC3E}">
        <p14:creationId xmlns:p14="http://schemas.microsoft.com/office/powerpoint/2010/main" val="2780508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1164866"/>
            <a:ext cx="6347713" cy="765534"/>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C2CEB5-FA37-428F-987D-023703930DA0}" type="datetimeFigureOut">
              <a:rPr lang="en-GB" smtClean="0"/>
              <a:t>15/03/2019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83BBEF-00A0-4987-87AE-CE499825D70F}" type="slidenum">
              <a:rPr lang="en-GB" smtClean="0"/>
              <a:t>‹#›</a:t>
            </a:fld>
            <a:endParaRPr lang="en-GB"/>
          </a:p>
        </p:txBody>
      </p:sp>
    </p:spTree>
    <p:extLst>
      <p:ext uri="{BB962C8B-B14F-4D97-AF65-F5344CB8AC3E}">
        <p14:creationId xmlns:p14="http://schemas.microsoft.com/office/powerpoint/2010/main" val="2122135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1180768"/>
            <a:ext cx="6347714" cy="749631"/>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AAC2CEB5-FA37-428F-987D-023703930DA0}" type="datetimeFigureOut">
              <a:rPr lang="en-GB" smtClean="0"/>
              <a:t>15/03/2019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83BBEF-00A0-4987-87AE-CE499825D70F}" type="slidenum">
              <a:rPr lang="en-GB" smtClean="0"/>
              <a:t>‹#›</a:t>
            </a:fld>
            <a:endParaRPr lang="en-GB"/>
          </a:p>
        </p:txBody>
      </p:sp>
    </p:spTree>
    <p:extLst>
      <p:ext uri="{BB962C8B-B14F-4D97-AF65-F5344CB8AC3E}">
        <p14:creationId xmlns:p14="http://schemas.microsoft.com/office/powerpoint/2010/main" val="25907058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2CEB5-FA37-428F-987D-023703930DA0}" type="datetimeFigureOut">
              <a:rPr lang="en-GB" smtClean="0"/>
              <a:t>15/03/2019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83BBEF-00A0-4987-87AE-CE499825D70F}" type="slidenum">
              <a:rPr lang="en-GB" smtClean="0"/>
              <a:t>‹#›</a:t>
            </a:fld>
            <a:endParaRPr lang="en-GB"/>
          </a:p>
        </p:txBody>
      </p:sp>
    </p:spTree>
    <p:extLst>
      <p:ext uri="{BB962C8B-B14F-4D97-AF65-F5344CB8AC3E}">
        <p14:creationId xmlns:p14="http://schemas.microsoft.com/office/powerpoint/2010/main" val="32172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AAC2CEB5-FA37-428F-987D-023703930DA0}" type="datetimeFigureOut">
              <a:rPr lang="en-GB" smtClean="0"/>
              <a:t>15/03/2019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83BBEF-00A0-4987-87AE-CE499825D70F}" type="slidenum">
              <a:rPr lang="en-GB" smtClean="0"/>
              <a:t>‹#›</a:t>
            </a:fld>
            <a:endParaRPr lang="en-GB"/>
          </a:p>
        </p:txBody>
      </p:sp>
    </p:spTree>
    <p:extLst>
      <p:ext uri="{BB962C8B-B14F-4D97-AF65-F5344CB8AC3E}">
        <p14:creationId xmlns:p14="http://schemas.microsoft.com/office/powerpoint/2010/main" val="190516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AC2CEB5-FA37-428F-987D-023703930DA0}" type="datetimeFigureOut">
              <a:rPr lang="en-GB" smtClean="0"/>
              <a:t>15/03/2019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83BBEF-00A0-4987-87AE-CE499825D70F}" type="slidenum">
              <a:rPr lang="en-GB" smtClean="0"/>
              <a:t>‹#›</a:t>
            </a:fld>
            <a:endParaRPr lang="en-GB"/>
          </a:p>
        </p:txBody>
      </p:sp>
    </p:spTree>
    <p:extLst>
      <p:ext uri="{BB962C8B-B14F-4D97-AF65-F5344CB8AC3E}">
        <p14:creationId xmlns:p14="http://schemas.microsoft.com/office/powerpoint/2010/main" val="443248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1276184"/>
            <a:ext cx="6347713" cy="654216"/>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C2CEB5-FA37-428F-987D-023703930DA0}" type="datetimeFigureOut">
              <a:rPr lang="en-GB" smtClean="0"/>
              <a:t>15/03/2019</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383BBEF-00A0-4987-87AE-CE499825D70F}" type="slidenum">
              <a:rPr lang="en-GB" smtClean="0"/>
              <a:t>‹#›</a:t>
            </a:fld>
            <a:endParaRPr lang="en-GB"/>
          </a:p>
        </p:txBody>
      </p:sp>
      <p:pic>
        <p:nvPicPr>
          <p:cNvPr id="19" name="Picture 18"/>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609599" y="339071"/>
            <a:ext cx="2364160" cy="706923"/>
          </a:xfrm>
          <a:prstGeom prst="rect">
            <a:avLst/>
          </a:prstGeom>
        </p:spPr>
      </p:pic>
    </p:spTree>
    <p:extLst>
      <p:ext uri="{BB962C8B-B14F-4D97-AF65-F5344CB8AC3E}">
        <p14:creationId xmlns:p14="http://schemas.microsoft.com/office/powerpoint/2010/main" val="68190990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http://upload.wikimedia.org/wikipedia/commons/thumb/2/2f/Irena_Sendlerowa_1942.jpg/220px-Irena_Sendlerowa_1942.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http://upload.wikimedia.org/wikipedia/commons/thumb/2/2f/Irena_Sendlerowa_1942.jpg/220px-Irena_Sendlerowa_1942.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http://upload.wikimedia.org/wikipedia/commons/thumb/1/18/Bundesarchiv_N_1576_Bild-003,_Warschau,_Bettelnde_Kinder.jpg/220px-Bundesarchiv_N_1576_Bild-003,_Warschau,_Bettelnde_Kinder.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http://img.dailymail.co.uk/i/pix/2008/05_03/JewsAP_468x333.jpg"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468313" y="1421705"/>
            <a:ext cx="8229600" cy="1143000"/>
          </a:xfrm>
        </p:spPr>
        <p:txBody>
          <a:bodyPr>
            <a:normAutofit/>
          </a:bodyPr>
          <a:lstStyle/>
          <a:p>
            <a:pPr algn="ctr"/>
            <a:r>
              <a:rPr lang="en-GB" sz="6000" b="1" dirty="0">
                <a:solidFill>
                  <a:srgbClr val="403152"/>
                </a:solidFill>
                <a:effectLst>
                  <a:outerShdw blurRad="38100" dist="38100" dir="2700000" algn="tl">
                    <a:srgbClr val="C0C0C0"/>
                  </a:outerShdw>
                </a:effectLst>
                <a:latin typeface="Franklin Gothic Book" panose="020B0503020102020204" pitchFamily="34" charset="0"/>
              </a:rPr>
              <a:t>Irena </a:t>
            </a:r>
            <a:r>
              <a:rPr lang="en-GB" sz="6000" b="1" dirty="0" err="1">
                <a:solidFill>
                  <a:srgbClr val="403152"/>
                </a:solidFill>
                <a:effectLst>
                  <a:outerShdw blurRad="38100" dist="38100" dir="2700000" algn="tl">
                    <a:srgbClr val="C0C0C0"/>
                  </a:outerShdw>
                </a:effectLst>
                <a:latin typeface="Franklin Gothic Book" panose="020B0503020102020204" pitchFamily="34" charset="0"/>
              </a:rPr>
              <a:t>Sendler’s</a:t>
            </a:r>
            <a:r>
              <a:rPr lang="en-GB" sz="6000" b="1" dirty="0">
                <a:solidFill>
                  <a:srgbClr val="403152"/>
                </a:solidFill>
                <a:effectLst>
                  <a:outerShdw blurRad="38100" dist="38100" dir="2700000" algn="tl">
                    <a:srgbClr val="C0C0C0"/>
                  </a:outerShdw>
                </a:effectLst>
                <a:latin typeface="Franklin Gothic Book" panose="020B0503020102020204" pitchFamily="34" charset="0"/>
              </a:rPr>
              <a:t> Story</a:t>
            </a:r>
          </a:p>
        </p:txBody>
      </p:sp>
      <p:sp>
        <p:nvSpPr>
          <p:cNvPr id="21507" name="Rectangle 4"/>
          <p:cNvSpPr>
            <a:spLocks noChangeArrowheads="1"/>
          </p:cNvSpPr>
          <p:nvPr/>
        </p:nvSpPr>
        <p:spPr bwMode="auto">
          <a:xfrm>
            <a:off x="468313" y="4005263"/>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fontAlgn="base">
              <a:lnSpc>
                <a:spcPct val="80000"/>
              </a:lnSpc>
              <a:spcBef>
                <a:spcPct val="20000"/>
              </a:spcBef>
              <a:spcAft>
                <a:spcPct val="0"/>
              </a:spcAft>
            </a:pPr>
            <a:endParaRPr lang="en-GB" sz="2000">
              <a:solidFill>
                <a:srgbClr val="000000"/>
              </a:solidFill>
              <a:latin typeface="Calibri" pitchFamily="34" charset="0"/>
              <a:cs typeface="Arial" charset="0"/>
            </a:endParaRPr>
          </a:p>
        </p:txBody>
      </p:sp>
      <p:pic>
        <p:nvPicPr>
          <p:cNvPr id="21508" name="Picture 5" descr="MC900441734[1]"/>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2903286" y="2481011"/>
            <a:ext cx="3050090" cy="3050090"/>
          </a:xfrm>
        </p:spPr>
      </p:pic>
    </p:spTree>
    <p:extLst>
      <p:ext uri="{BB962C8B-B14F-4D97-AF65-F5344CB8AC3E}">
        <p14:creationId xmlns:p14="http://schemas.microsoft.com/office/powerpoint/2010/main" val="3793263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081528" y="173736"/>
            <a:ext cx="4727448" cy="969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r>
              <a:rPr lang="en-US" sz="4400" b="1" dirty="0">
                <a:solidFill>
                  <a:srgbClr val="403152"/>
                </a:solidFill>
                <a:effectLst>
                  <a:outerShdw blurRad="38100" dist="38100" dir="2700000" algn="tl">
                    <a:srgbClr val="C0C0C0"/>
                  </a:outerShdw>
                </a:effectLst>
                <a:latin typeface="Franklin Gothic Book" panose="020B0503020102020204" pitchFamily="34" charset="0"/>
              </a:rPr>
              <a:t>The Price She Paid</a:t>
            </a:r>
          </a:p>
        </p:txBody>
      </p:sp>
      <p:sp>
        <p:nvSpPr>
          <p:cNvPr id="28675" name="Rectangle 19"/>
          <p:cNvSpPr>
            <a:spLocks noChangeArrowheads="1"/>
          </p:cNvSpPr>
          <p:nvPr/>
        </p:nvSpPr>
        <p:spPr bwMode="auto">
          <a:xfrm>
            <a:off x="620205" y="1527874"/>
            <a:ext cx="8158162" cy="4845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fontAlgn="base" hangingPunct="0">
              <a:spcBef>
                <a:spcPct val="20000"/>
              </a:spcBef>
              <a:spcAft>
                <a:spcPct val="0"/>
              </a:spcAft>
              <a:buClr>
                <a:srgbClr val="403152"/>
              </a:buClr>
              <a:buFontTx/>
              <a:buChar char="•"/>
            </a:pPr>
            <a:r>
              <a:rPr lang="en-US" sz="2800" dirty="0">
                <a:solidFill>
                  <a:srgbClr val="403152"/>
                </a:solidFill>
                <a:latin typeface="Franklin Gothic Book" panose="020B0503020102020204" pitchFamily="34" charset="0"/>
              </a:rPr>
              <a:t>In 1943 Irena was arrested by the Gestapo</a:t>
            </a:r>
          </a:p>
          <a:p>
            <a:pPr marL="342900" indent="-342900" eaLnBrk="0" fontAlgn="base" hangingPunct="0">
              <a:spcBef>
                <a:spcPct val="20000"/>
              </a:spcBef>
              <a:spcAft>
                <a:spcPct val="0"/>
              </a:spcAft>
              <a:buClr>
                <a:srgbClr val="403152"/>
              </a:buClr>
              <a:buFontTx/>
              <a:buChar char="•"/>
            </a:pPr>
            <a:r>
              <a:rPr lang="en-US" sz="2800" dirty="0">
                <a:solidFill>
                  <a:srgbClr val="403152"/>
                </a:solidFill>
                <a:latin typeface="Franklin Gothic Book" panose="020B0503020102020204" pitchFamily="34" charset="0"/>
              </a:rPr>
              <a:t>She was severely tortured, and sentenced to death as she refused to betray her associates or any of the children in hiding</a:t>
            </a:r>
          </a:p>
          <a:p>
            <a:pPr marL="342900" indent="-342900" eaLnBrk="0" fontAlgn="base" hangingPunct="0">
              <a:spcBef>
                <a:spcPct val="20000"/>
              </a:spcBef>
              <a:spcAft>
                <a:spcPct val="0"/>
              </a:spcAft>
              <a:buClr>
                <a:srgbClr val="403152"/>
              </a:buClr>
              <a:buFontTx/>
              <a:buChar char="•"/>
            </a:pPr>
            <a:r>
              <a:rPr lang="en-US" sz="2800" dirty="0">
                <a:solidFill>
                  <a:srgbClr val="403152"/>
                </a:solidFill>
                <a:latin typeface="Franklin Gothic Book" panose="020B0503020102020204" pitchFamily="34" charset="0"/>
              </a:rPr>
              <a:t>Zegota saved her by bribing German guards on the way to her execution</a:t>
            </a:r>
          </a:p>
          <a:p>
            <a:pPr marL="342900" indent="-342900" eaLnBrk="0" fontAlgn="base" hangingPunct="0">
              <a:spcBef>
                <a:spcPct val="20000"/>
              </a:spcBef>
              <a:spcAft>
                <a:spcPct val="0"/>
              </a:spcAft>
              <a:buClr>
                <a:srgbClr val="403152"/>
              </a:buClr>
              <a:buFontTx/>
              <a:buChar char="•"/>
            </a:pPr>
            <a:r>
              <a:rPr lang="en-US" sz="2800" dirty="0">
                <a:solidFill>
                  <a:srgbClr val="403152"/>
                </a:solidFill>
                <a:latin typeface="Franklin Gothic Book" panose="020B0503020102020204" pitchFamily="34" charset="0"/>
              </a:rPr>
              <a:t>She was left in the woods, unconscious and with broken arms and legs</a:t>
            </a:r>
          </a:p>
          <a:p>
            <a:pPr marL="342900" indent="-342900" eaLnBrk="0" fontAlgn="base" hangingPunct="0">
              <a:spcBef>
                <a:spcPct val="20000"/>
              </a:spcBef>
              <a:spcAft>
                <a:spcPct val="0"/>
              </a:spcAft>
              <a:buClr>
                <a:srgbClr val="403152"/>
              </a:buClr>
              <a:buFontTx/>
              <a:buChar char="•"/>
            </a:pPr>
            <a:r>
              <a:rPr lang="en-US" sz="2800" dirty="0">
                <a:solidFill>
                  <a:srgbClr val="403152"/>
                </a:solidFill>
                <a:latin typeface="Franklin Gothic Book" panose="020B0503020102020204" pitchFamily="34" charset="0"/>
              </a:rPr>
              <a:t>For the rest of her life she had mobility problems because of this</a:t>
            </a:r>
          </a:p>
        </p:txBody>
      </p:sp>
    </p:spTree>
    <p:extLst>
      <p:ext uri="{BB962C8B-B14F-4D97-AF65-F5344CB8AC3E}">
        <p14:creationId xmlns:p14="http://schemas.microsoft.com/office/powerpoint/2010/main" val="1045143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145536" y="-18256"/>
            <a:ext cx="47823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r>
              <a:rPr lang="en-US" sz="4800" b="1" dirty="0">
                <a:solidFill>
                  <a:srgbClr val="403152"/>
                </a:solidFill>
                <a:effectLst>
                  <a:outerShdw blurRad="38100" dist="38100" dir="2700000" algn="tl">
                    <a:srgbClr val="C0C0C0"/>
                  </a:outerShdw>
                </a:effectLst>
                <a:latin typeface="Franklin Gothic Book" panose="020B0503020102020204" pitchFamily="34" charset="0"/>
              </a:rPr>
              <a:t>After the War</a:t>
            </a:r>
          </a:p>
        </p:txBody>
      </p:sp>
      <p:sp>
        <p:nvSpPr>
          <p:cNvPr id="29699" name="Rectangle 19"/>
          <p:cNvSpPr>
            <a:spLocks noChangeArrowheads="1"/>
          </p:cNvSpPr>
          <p:nvPr/>
        </p:nvSpPr>
        <p:spPr bwMode="auto">
          <a:xfrm>
            <a:off x="3812906" y="1200531"/>
            <a:ext cx="4702175" cy="5255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fontAlgn="base" hangingPunct="0">
              <a:spcBef>
                <a:spcPct val="20000"/>
              </a:spcBef>
              <a:spcAft>
                <a:spcPct val="0"/>
              </a:spcAft>
              <a:buClr>
                <a:srgbClr val="403152"/>
              </a:buClr>
              <a:buFontTx/>
              <a:buChar char="•"/>
            </a:pPr>
            <a:r>
              <a:rPr lang="en-US" sz="2000" dirty="0">
                <a:solidFill>
                  <a:srgbClr val="403152"/>
                </a:solidFill>
                <a:latin typeface="Franklin Gothic Book" panose="020B0503020102020204" pitchFamily="34" charset="0"/>
              </a:rPr>
              <a:t>After the war she dug up the jars and used the notes to track down the children she placed with adoptive families and to reunite them with relatives scattered across Europe</a:t>
            </a:r>
          </a:p>
          <a:p>
            <a:pPr marL="342900" indent="-342900" eaLnBrk="0" fontAlgn="base" hangingPunct="0">
              <a:spcBef>
                <a:spcPct val="20000"/>
              </a:spcBef>
              <a:spcAft>
                <a:spcPct val="0"/>
              </a:spcAft>
              <a:buClr>
                <a:srgbClr val="403152"/>
              </a:buClr>
              <a:buFontTx/>
              <a:buChar char="•"/>
            </a:pPr>
            <a:r>
              <a:rPr lang="en-US" sz="2000" dirty="0">
                <a:solidFill>
                  <a:srgbClr val="403152"/>
                </a:solidFill>
                <a:latin typeface="Franklin Gothic Book" panose="020B0503020102020204" pitchFamily="34" charset="0"/>
              </a:rPr>
              <a:t>Most lost their families during the Holocaust in Nazi death camps</a:t>
            </a:r>
          </a:p>
          <a:p>
            <a:pPr marL="342900" indent="-342900" eaLnBrk="0" fontAlgn="base" hangingPunct="0">
              <a:spcBef>
                <a:spcPct val="20000"/>
              </a:spcBef>
              <a:spcAft>
                <a:spcPct val="0"/>
              </a:spcAft>
              <a:buClr>
                <a:srgbClr val="403152"/>
              </a:buClr>
              <a:buFontTx/>
              <a:buChar char="•"/>
            </a:pPr>
            <a:r>
              <a:rPr lang="en-US" sz="2000" dirty="0">
                <a:solidFill>
                  <a:srgbClr val="403152"/>
                </a:solidFill>
                <a:latin typeface="Franklin Gothic Book" panose="020B0503020102020204" pitchFamily="34" charset="0"/>
              </a:rPr>
              <a:t>The children had known her only by her code name </a:t>
            </a:r>
            <a:r>
              <a:rPr lang="en-US" sz="2000" dirty="0" err="1">
                <a:solidFill>
                  <a:srgbClr val="403152"/>
                </a:solidFill>
                <a:latin typeface="Franklin Gothic Book" panose="020B0503020102020204" pitchFamily="34" charset="0"/>
              </a:rPr>
              <a:t>Jolanta</a:t>
            </a:r>
            <a:r>
              <a:rPr lang="en-US" sz="2000" dirty="0">
                <a:solidFill>
                  <a:srgbClr val="403152"/>
                </a:solidFill>
                <a:latin typeface="Franklin Gothic Book" panose="020B0503020102020204" pitchFamily="34" charset="0"/>
              </a:rPr>
              <a:t>. But years later, after she was honored for her wartime work, her picture appeared in the newspaper. “A man, a painter, telephoned me,” said </a:t>
            </a:r>
            <a:r>
              <a:rPr lang="en-US" sz="2000" dirty="0" err="1">
                <a:solidFill>
                  <a:srgbClr val="403152"/>
                </a:solidFill>
                <a:latin typeface="Franklin Gothic Book" panose="020B0503020102020204" pitchFamily="34" charset="0"/>
              </a:rPr>
              <a:t>Sendler</a:t>
            </a:r>
            <a:r>
              <a:rPr lang="en-US" sz="2000" dirty="0">
                <a:solidFill>
                  <a:srgbClr val="403152"/>
                </a:solidFill>
                <a:latin typeface="Franklin Gothic Book" panose="020B0503020102020204" pitchFamily="34" charset="0"/>
              </a:rPr>
              <a:t>, ‘I remember your face,’ he said. ‘It was you who took me out of the ghetto.’ I had many calls like that!”</a:t>
            </a:r>
          </a:p>
        </p:txBody>
      </p:sp>
      <p:pic>
        <p:nvPicPr>
          <p:cNvPr id="29700" name="Picture 7" descr="http://www.auschwitz.dk/irenasendler1007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837943"/>
            <a:ext cx="3697526" cy="2958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290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081528" y="0"/>
            <a:ext cx="4791456"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r>
              <a:rPr lang="en-GB" sz="4800" b="1" dirty="0">
                <a:solidFill>
                  <a:srgbClr val="403152"/>
                </a:solidFill>
                <a:effectLst>
                  <a:outerShdw blurRad="38100" dist="38100" dir="2700000" algn="tl">
                    <a:srgbClr val="C0C0C0"/>
                  </a:outerShdw>
                </a:effectLst>
                <a:latin typeface="Franklin Gothic Book" panose="020B0503020102020204" pitchFamily="34" charset="0"/>
              </a:rPr>
              <a:t>Awards</a:t>
            </a:r>
          </a:p>
        </p:txBody>
      </p:sp>
      <p:sp>
        <p:nvSpPr>
          <p:cNvPr id="30723" name="Rectangle 3"/>
          <p:cNvSpPr>
            <a:spLocks noChangeArrowheads="1"/>
          </p:cNvSpPr>
          <p:nvPr/>
        </p:nvSpPr>
        <p:spPr bwMode="auto">
          <a:xfrm>
            <a:off x="250825" y="1325880"/>
            <a:ext cx="6250559" cy="5093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0" fontAlgn="base" hangingPunct="0">
              <a:lnSpc>
                <a:spcPct val="70000"/>
              </a:lnSpc>
              <a:spcBef>
                <a:spcPct val="0"/>
              </a:spcBef>
              <a:spcAft>
                <a:spcPct val="0"/>
              </a:spcAft>
              <a:buAutoNum type="arabicPlain" startAt="1965"/>
              <a:tabLst>
                <a:tab pos="895350" algn="l"/>
              </a:tabLst>
            </a:pPr>
            <a:r>
              <a:rPr lang="en-GB" sz="2400" b="1" dirty="0" smtClean="0">
                <a:solidFill>
                  <a:srgbClr val="403152"/>
                </a:solidFill>
                <a:latin typeface="Franklin Gothic Book" panose="020B0503020102020204" pitchFamily="34" charset="0"/>
              </a:rPr>
              <a:t>	</a:t>
            </a:r>
            <a:r>
              <a:rPr lang="en-GB" sz="2000" dirty="0" err="1" smtClean="0">
                <a:solidFill>
                  <a:srgbClr val="403152"/>
                </a:solidFill>
                <a:latin typeface="Franklin Gothic Book" panose="020B0503020102020204" pitchFamily="34" charset="0"/>
              </a:rPr>
              <a:t>Yad</a:t>
            </a:r>
            <a:r>
              <a:rPr lang="en-GB" sz="2000" dirty="0" smtClean="0">
                <a:solidFill>
                  <a:srgbClr val="403152"/>
                </a:solidFill>
                <a:latin typeface="Franklin Gothic Book" panose="020B0503020102020204" pitchFamily="34" charset="0"/>
              </a:rPr>
              <a:t> </a:t>
            </a:r>
            <a:r>
              <a:rPr lang="en-GB" sz="2000" dirty="0" err="1">
                <a:solidFill>
                  <a:srgbClr val="403152"/>
                </a:solidFill>
                <a:latin typeface="Franklin Gothic Book" panose="020B0503020102020204" pitchFamily="34" charset="0"/>
              </a:rPr>
              <a:t>Vashem</a:t>
            </a:r>
            <a:r>
              <a:rPr lang="en-GB" sz="2000" dirty="0">
                <a:solidFill>
                  <a:srgbClr val="403152"/>
                </a:solidFill>
                <a:latin typeface="Franklin Gothic Book" panose="020B0503020102020204" pitchFamily="34" charset="0"/>
              </a:rPr>
              <a:t> the Holocaust Martyrs and 	Heroes.  Remembrance Authority in </a:t>
            </a:r>
            <a:r>
              <a:rPr lang="en-GB" sz="2000" dirty="0" smtClean="0">
                <a:solidFill>
                  <a:srgbClr val="403152"/>
                </a:solidFill>
                <a:latin typeface="Franklin Gothic Book" panose="020B0503020102020204" pitchFamily="34" charset="0"/>
              </a:rPr>
              <a:t>Jerusalem 	recognises </a:t>
            </a:r>
            <a:r>
              <a:rPr lang="en-GB" sz="2000" dirty="0">
                <a:solidFill>
                  <a:srgbClr val="403152"/>
                </a:solidFill>
                <a:latin typeface="Franklin Gothic Book" panose="020B0503020102020204" pitchFamily="34" charset="0"/>
              </a:rPr>
              <a:t>Irena as a </a:t>
            </a:r>
            <a:r>
              <a:rPr lang="en-GB" sz="2000" dirty="0" smtClean="0">
                <a:solidFill>
                  <a:srgbClr val="403152"/>
                </a:solidFill>
                <a:latin typeface="Franklin Gothic Book" panose="020B0503020102020204" pitchFamily="34" charset="0"/>
              </a:rPr>
              <a:t>righteous Gentile</a:t>
            </a:r>
          </a:p>
          <a:p>
            <a:pPr eaLnBrk="0" fontAlgn="base" hangingPunct="0">
              <a:lnSpc>
                <a:spcPct val="70000"/>
              </a:lnSpc>
              <a:spcBef>
                <a:spcPct val="0"/>
              </a:spcBef>
              <a:spcAft>
                <a:spcPct val="0"/>
              </a:spcAft>
              <a:tabLst>
                <a:tab pos="895350" algn="l"/>
              </a:tabLst>
            </a:pPr>
            <a:endParaRPr lang="en-GB" sz="1600" dirty="0">
              <a:solidFill>
                <a:srgbClr val="403152"/>
              </a:solidFill>
              <a:latin typeface="Franklin Gothic Book" panose="020B0503020102020204" pitchFamily="34" charset="0"/>
            </a:endParaRPr>
          </a:p>
          <a:p>
            <a:pPr marL="342900" indent="-342900" eaLnBrk="0" fontAlgn="base" hangingPunct="0">
              <a:lnSpc>
                <a:spcPct val="70000"/>
              </a:lnSpc>
              <a:spcBef>
                <a:spcPct val="0"/>
              </a:spcBef>
              <a:spcAft>
                <a:spcPct val="0"/>
              </a:spcAft>
              <a:tabLst>
                <a:tab pos="895350" algn="l"/>
              </a:tabLst>
            </a:pPr>
            <a:r>
              <a:rPr lang="en-GB" sz="2400" b="1" dirty="0">
                <a:solidFill>
                  <a:srgbClr val="403152"/>
                </a:solidFill>
                <a:latin typeface="Franklin Gothic Book" panose="020B0503020102020204" pitchFamily="34" charset="0"/>
              </a:rPr>
              <a:t>1983</a:t>
            </a:r>
            <a:r>
              <a:rPr lang="en-GB" sz="2400" dirty="0">
                <a:solidFill>
                  <a:srgbClr val="403152"/>
                </a:solidFill>
                <a:latin typeface="Franklin Gothic Book" panose="020B0503020102020204" pitchFamily="34" charset="0"/>
              </a:rPr>
              <a:t> 	</a:t>
            </a:r>
            <a:r>
              <a:rPr lang="en-GB" sz="2000" dirty="0" err="1">
                <a:solidFill>
                  <a:srgbClr val="403152"/>
                </a:solidFill>
                <a:latin typeface="Franklin Gothic Book" panose="020B0503020102020204" pitchFamily="34" charset="0"/>
              </a:rPr>
              <a:t>Yad</a:t>
            </a:r>
            <a:r>
              <a:rPr lang="en-GB" sz="2000" dirty="0">
                <a:solidFill>
                  <a:srgbClr val="403152"/>
                </a:solidFill>
                <a:latin typeface="Franklin Gothic Book" panose="020B0503020102020204" pitchFamily="34" charset="0"/>
              </a:rPr>
              <a:t> </a:t>
            </a:r>
            <a:r>
              <a:rPr lang="en-GB" sz="2000" dirty="0" err="1">
                <a:solidFill>
                  <a:srgbClr val="403152"/>
                </a:solidFill>
                <a:latin typeface="Franklin Gothic Book" panose="020B0503020102020204" pitchFamily="34" charset="0"/>
              </a:rPr>
              <a:t>Vashem</a:t>
            </a:r>
            <a:r>
              <a:rPr lang="en-GB" sz="2000" dirty="0">
                <a:solidFill>
                  <a:srgbClr val="403152"/>
                </a:solidFill>
                <a:latin typeface="Franklin Gothic Book" panose="020B0503020102020204" pitchFamily="34" charset="0"/>
              </a:rPr>
              <a:t> plants a tree in her honour</a:t>
            </a:r>
            <a:endParaRPr lang="en-GB" sz="2400" dirty="0">
              <a:solidFill>
                <a:srgbClr val="403152"/>
              </a:solidFill>
              <a:latin typeface="Franklin Gothic Book" panose="020B0503020102020204" pitchFamily="34" charset="0"/>
            </a:endParaRPr>
          </a:p>
          <a:p>
            <a:pPr marL="342900" indent="-342900" eaLnBrk="0" fontAlgn="base" hangingPunct="0">
              <a:lnSpc>
                <a:spcPct val="70000"/>
              </a:lnSpc>
              <a:spcBef>
                <a:spcPct val="0"/>
              </a:spcBef>
              <a:spcAft>
                <a:spcPct val="0"/>
              </a:spcAft>
              <a:tabLst>
                <a:tab pos="895350" algn="l"/>
              </a:tabLst>
            </a:pPr>
            <a:endParaRPr lang="en-GB" sz="1600" b="1" dirty="0" smtClean="0">
              <a:solidFill>
                <a:srgbClr val="403152"/>
              </a:solidFill>
              <a:latin typeface="Franklin Gothic Book" panose="020B0503020102020204" pitchFamily="34" charset="0"/>
            </a:endParaRPr>
          </a:p>
          <a:p>
            <a:pPr marL="342900" indent="-342900" eaLnBrk="0" fontAlgn="base" hangingPunct="0">
              <a:lnSpc>
                <a:spcPct val="70000"/>
              </a:lnSpc>
              <a:spcBef>
                <a:spcPct val="0"/>
              </a:spcBef>
              <a:spcAft>
                <a:spcPct val="0"/>
              </a:spcAft>
              <a:tabLst>
                <a:tab pos="895350" algn="l"/>
              </a:tabLst>
            </a:pPr>
            <a:r>
              <a:rPr lang="en-GB" sz="2400" b="1" dirty="0" smtClean="0">
                <a:solidFill>
                  <a:srgbClr val="403152"/>
                </a:solidFill>
                <a:latin typeface="Franklin Gothic Book" panose="020B0503020102020204" pitchFamily="34" charset="0"/>
              </a:rPr>
              <a:t>1991</a:t>
            </a:r>
            <a:r>
              <a:rPr lang="en-GB" sz="2400" dirty="0" smtClean="0">
                <a:solidFill>
                  <a:srgbClr val="403152"/>
                </a:solidFill>
                <a:latin typeface="Franklin Gothic Book" panose="020B0503020102020204" pitchFamily="34" charset="0"/>
              </a:rPr>
              <a:t> </a:t>
            </a:r>
            <a:r>
              <a:rPr lang="en-GB" sz="2400" dirty="0">
                <a:solidFill>
                  <a:srgbClr val="403152"/>
                </a:solidFill>
                <a:latin typeface="Franklin Gothic Book" panose="020B0503020102020204" pitchFamily="34" charset="0"/>
              </a:rPr>
              <a:t>	</a:t>
            </a:r>
            <a:r>
              <a:rPr lang="en-GB" sz="2000" dirty="0">
                <a:solidFill>
                  <a:srgbClr val="403152"/>
                </a:solidFill>
                <a:latin typeface="Franklin Gothic Book" panose="020B0503020102020204" pitchFamily="34" charset="0"/>
              </a:rPr>
              <a:t>Irena was made an honorary citizen of </a:t>
            </a:r>
            <a:r>
              <a:rPr lang="en-GB" sz="2000" dirty="0" smtClean="0">
                <a:solidFill>
                  <a:srgbClr val="403152"/>
                </a:solidFill>
                <a:latin typeface="Franklin Gothic Book" panose="020B0503020102020204" pitchFamily="34" charset="0"/>
              </a:rPr>
              <a:t>Israel</a:t>
            </a:r>
            <a:endParaRPr lang="en-GB" sz="2000" dirty="0">
              <a:solidFill>
                <a:srgbClr val="403152"/>
              </a:solidFill>
              <a:latin typeface="Franklin Gothic Book" panose="020B0503020102020204" pitchFamily="34" charset="0"/>
            </a:endParaRPr>
          </a:p>
          <a:p>
            <a:pPr marL="342900" indent="-342900" eaLnBrk="0" fontAlgn="base" hangingPunct="0">
              <a:lnSpc>
                <a:spcPct val="70000"/>
              </a:lnSpc>
              <a:spcBef>
                <a:spcPct val="0"/>
              </a:spcBef>
              <a:spcAft>
                <a:spcPct val="0"/>
              </a:spcAft>
              <a:tabLst>
                <a:tab pos="895350" algn="l"/>
              </a:tabLst>
            </a:pPr>
            <a:endParaRPr lang="en-GB" sz="1600" b="1" dirty="0" smtClean="0">
              <a:solidFill>
                <a:srgbClr val="403152"/>
              </a:solidFill>
              <a:latin typeface="Franklin Gothic Book" panose="020B0503020102020204" pitchFamily="34" charset="0"/>
            </a:endParaRPr>
          </a:p>
          <a:p>
            <a:pPr marL="342900" indent="-342900" eaLnBrk="0" fontAlgn="base" hangingPunct="0">
              <a:lnSpc>
                <a:spcPct val="70000"/>
              </a:lnSpc>
              <a:spcBef>
                <a:spcPct val="0"/>
              </a:spcBef>
              <a:spcAft>
                <a:spcPct val="0"/>
              </a:spcAft>
              <a:tabLst>
                <a:tab pos="895350" algn="l"/>
              </a:tabLst>
            </a:pPr>
            <a:r>
              <a:rPr lang="en-GB" sz="2400" b="1" dirty="0" smtClean="0">
                <a:solidFill>
                  <a:srgbClr val="403152"/>
                </a:solidFill>
                <a:latin typeface="Franklin Gothic Book" panose="020B0503020102020204" pitchFamily="34" charset="0"/>
              </a:rPr>
              <a:t>2003</a:t>
            </a:r>
            <a:r>
              <a:rPr lang="en-GB" sz="2400" dirty="0" smtClean="0">
                <a:solidFill>
                  <a:srgbClr val="403152"/>
                </a:solidFill>
                <a:latin typeface="Franklin Gothic Book" panose="020B0503020102020204" pitchFamily="34" charset="0"/>
              </a:rPr>
              <a:t> </a:t>
            </a:r>
            <a:r>
              <a:rPr lang="en-GB" sz="2400" dirty="0">
                <a:solidFill>
                  <a:srgbClr val="403152"/>
                </a:solidFill>
                <a:latin typeface="Franklin Gothic Book" panose="020B0503020102020204" pitchFamily="34" charset="0"/>
              </a:rPr>
              <a:t>	</a:t>
            </a:r>
            <a:r>
              <a:rPr lang="en-GB" sz="2000" dirty="0">
                <a:solidFill>
                  <a:srgbClr val="403152"/>
                </a:solidFill>
                <a:latin typeface="Franklin Gothic Book" panose="020B0503020102020204" pitchFamily="34" charset="0"/>
              </a:rPr>
              <a:t>Irena receives a letter from the Pope </a:t>
            </a:r>
            <a:r>
              <a:rPr lang="en-GB" sz="2000" dirty="0" smtClean="0">
                <a:solidFill>
                  <a:srgbClr val="403152"/>
                </a:solidFill>
                <a:latin typeface="Franklin Gothic Book" panose="020B0503020102020204" pitchFamily="34" charset="0"/>
              </a:rPr>
              <a:t>	recognising 	her </a:t>
            </a:r>
            <a:r>
              <a:rPr lang="en-GB" sz="2000" dirty="0">
                <a:solidFill>
                  <a:srgbClr val="403152"/>
                </a:solidFill>
                <a:latin typeface="Franklin Gothic Book" panose="020B0503020102020204" pitchFamily="34" charset="0"/>
              </a:rPr>
              <a:t>work and was awarded </a:t>
            </a:r>
            <a:r>
              <a:rPr lang="en-GB" sz="2000" dirty="0" smtClean="0">
                <a:solidFill>
                  <a:srgbClr val="403152"/>
                </a:solidFill>
                <a:latin typeface="Franklin Gothic Book" panose="020B0503020102020204" pitchFamily="34" charset="0"/>
              </a:rPr>
              <a:t>	Poland’s </a:t>
            </a:r>
            <a:r>
              <a:rPr lang="en-GB" sz="2000" dirty="0">
                <a:solidFill>
                  <a:srgbClr val="403152"/>
                </a:solidFill>
                <a:latin typeface="Franklin Gothic Book" panose="020B0503020102020204" pitchFamily="34" charset="0"/>
              </a:rPr>
              <a:t>highest </a:t>
            </a:r>
            <a:r>
              <a:rPr lang="en-GB" sz="2000" dirty="0" smtClean="0">
                <a:solidFill>
                  <a:srgbClr val="403152"/>
                </a:solidFill>
                <a:latin typeface="Franklin Gothic Book" panose="020B0503020102020204" pitchFamily="34" charset="0"/>
              </a:rPr>
              <a:t>	honour</a:t>
            </a:r>
            <a:r>
              <a:rPr lang="en-GB" sz="2000" dirty="0">
                <a:solidFill>
                  <a:srgbClr val="403152"/>
                </a:solidFill>
                <a:latin typeface="Franklin Gothic Book" panose="020B0503020102020204" pitchFamily="34" charset="0"/>
              </a:rPr>
              <a:t>, the Order of the </a:t>
            </a:r>
            <a:r>
              <a:rPr lang="en-GB" sz="2000" dirty="0" smtClean="0">
                <a:solidFill>
                  <a:srgbClr val="403152"/>
                </a:solidFill>
                <a:latin typeface="Franklin Gothic Book" panose="020B0503020102020204" pitchFamily="34" charset="0"/>
              </a:rPr>
              <a:t>	</a:t>
            </a:r>
            <a:r>
              <a:rPr lang="en-GB" sz="2000" dirty="0">
                <a:solidFill>
                  <a:srgbClr val="403152"/>
                </a:solidFill>
                <a:latin typeface="Franklin Gothic Book" panose="020B0503020102020204" pitchFamily="34" charset="0"/>
              </a:rPr>
              <a:t>	White Eagle </a:t>
            </a:r>
            <a:endParaRPr lang="en-GB" sz="2400" dirty="0">
              <a:solidFill>
                <a:srgbClr val="403152"/>
              </a:solidFill>
              <a:latin typeface="Franklin Gothic Book" panose="020B0503020102020204" pitchFamily="34" charset="0"/>
            </a:endParaRPr>
          </a:p>
          <a:p>
            <a:pPr marL="342900" indent="-342900" eaLnBrk="0" fontAlgn="base" hangingPunct="0">
              <a:lnSpc>
                <a:spcPct val="70000"/>
              </a:lnSpc>
              <a:spcBef>
                <a:spcPct val="0"/>
              </a:spcBef>
              <a:spcAft>
                <a:spcPct val="0"/>
              </a:spcAft>
              <a:tabLst>
                <a:tab pos="895350" algn="l"/>
              </a:tabLst>
            </a:pPr>
            <a:endParaRPr lang="en-GB" sz="1600" b="1" dirty="0" smtClean="0">
              <a:solidFill>
                <a:srgbClr val="403152"/>
              </a:solidFill>
              <a:latin typeface="Franklin Gothic Book" panose="020B0503020102020204" pitchFamily="34" charset="0"/>
            </a:endParaRPr>
          </a:p>
          <a:p>
            <a:pPr marL="342900" indent="-342900" eaLnBrk="0" fontAlgn="base" hangingPunct="0">
              <a:lnSpc>
                <a:spcPct val="70000"/>
              </a:lnSpc>
              <a:spcBef>
                <a:spcPct val="0"/>
              </a:spcBef>
              <a:spcAft>
                <a:spcPct val="0"/>
              </a:spcAft>
              <a:tabLst>
                <a:tab pos="895350" algn="l"/>
              </a:tabLst>
            </a:pPr>
            <a:r>
              <a:rPr lang="en-GB" sz="2400" b="1" dirty="0" smtClean="0">
                <a:solidFill>
                  <a:srgbClr val="403152"/>
                </a:solidFill>
                <a:latin typeface="Franklin Gothic Book" panose="020B0503020102020204" pitchFamily="34" charset="0"/>
              </a:rPr>
              <a:t>2004</a:t>
            </a:r>
            <a:r>
              <a:rPr lang="en-GB" sz="2400" dirty="0" smtClean="0">
                <a:solidFill>
                  <a:srgbClr val="403152"/>
                </a:solidFill>
                <a:latin typeface="Franklin Gothic Book" panose="020B0503020102020204" pitchFamily="34" charset="0"/>
              </a:rPr>
              <a:t> </a:t>
            </a:r>
            <a:r>
              <a:rPr lang="en-GB" sz="2400" dirty="0">
                <a:solidFill>
                  <a:srgbClr val="403152"/>
                </a:solidFill>
                <a:latin typeface="Franklin Gothic Book" panose="020B0503020102020204" pitchFamily="34" charset="0"/>
              </a:rPr>
              <a:t>	</a:t>
            </a:r>
            <a:r>
              <a:rPr lang="en-GB" sz="2000" dirty="0">
                <a:solidFill>
                  <a:srgbClr val="403152"/>
                </a:solidFill>
                <a:latin typeface="Franklin Gothic Book" panose="020B0503020102020204" pitchFamily="34" charset="0"/>
              </a:rPr>
              <a:t>Irena is recognised by President of Poland</a:t>
            </a:r>
            <a:endParaRPr lang="en-GB" sz="2400" dirty="0">
              <a:solidFill>
                <a:srgbClr val="403152"/>
              </a:solidFill>
              <a:latin typeface="Franklin Gothic Book" panose="020B0503020102020204" pitchFamily="34" charset="0"/>
            </a:endParaRPr>
          </a:p>
          <a:p>
            <a:pPr marL="342900" indent="-342900" eaLnBrk="0" fontAlgn="base" hangingPunct="0">
              <a:lnSpc>
                <a:spcPct val="70000"/>
              </a:lnSpc>
              <a:spcBef>
                <a:spcPct val="0"/>
              </a:spcBef>
              <a:spcAft>
                <a:spcPct val="0"/>
              </a:spcAft>
              <a:tabLst>
                <a:tab pos="895350" algn="l"/>
              </a:tabLst>
            </a:pPr>
            <a:endParaRPr lang="en-GB" sz="1600" b="1" dirty="0" smtClean="0">
              <a:solidFill>
                <a:srgbClr val="403152"/>
              </a:solidFill>
              <a:latin typeface="Franklin Gothic Book" panose="020B0503020102020204" pitchFamily="34" charset="0"/>
            </a:endParaRPr>
          </a:p>
          <a:p>
            <a:pPr marL="342900" indent="-342900" eaLnBrk="0" fontAlgn="base" hangingPunct="0">
              <a:lnSpc>
                <a:spcPct val="70000"/>
              </a:lnSpc>
              <a:spcBef>
                <a:spcPct val="0"/>
              </a:spcBef>
              <a:spcAft>
                <a:spcPct val="0"/>
              </a:spcAft>
              <a:tabLst>
                <a:tab pos="895350" algn="l"/>
              </a:tabLst>
            </a:pPr>
            <a:r>
              <a:rPr lang="en-GB" sz="2400" b="1" dirty="0" smtClean="0">
                <a:solidFill>
                  <a:srgbClr val="403152"/>
                </a:solidFill>
                <a:latin typeface="Franklin Gothic Book" panose="020B0503020102020204" pitchFamily="34" charset="0"/>
              </a:rPr>
              <a:t>2007</a:t>
            </a:r>
            <a:r>
              <a:rPr lang="en-GB" sz="2400" dirty="0">
                <a:solidFill>
                  <a:srgbClr val="403152"/>
                </a:solidFill>
                <a:latin typeface="Franklin Gothic Book" panose="020B0503020102020204" pitchFamily="34" charset="0"/>
              </a:rPr>
              <a:t>	</a:t>
            </a:r>
            <a:r>
              <a:rPr lang="en-GB" sz="2000" dirty="0">
                <a:solidFill>
                  <a:srgbClr val="403152"/>
                </a:solidFill>
                <a:latin typeface="Franklin Gothic Book" panose="020B0503020102020204" pitchFamily="34" charset="0"/>
              </a:rPr>
              <a:t>Irena is nominated for the Nobel Peace </a:t>
            </a:r>
            <a:r>
              <a:rPr lang="en-GB" sz="2000" dirty="0" smtClean="0">
                <a:solidFill>
                  <a:srgbClr val="403152"/>
                </a:solidFill>
                <a:latin typeface="Franklin Gothic Book" panose="020B0503020102020204" pitchFamily="34" charset="0"/>
              </a:rPr>
              <a:t>Prize by 	the </a:t>
            </a:r>
            <a:r>
              <a:rPr lang="en-GB" sz="2000" dirty="0">
                <a:solidFill>
                  <a:srgbClr val="403152"/>
                </a:solidFill>
                <a:latin typeface="Franklin Gothic Book" panose="020B0503020102020204" pitchFamily="34" charset="0"/>
              </a:rPr>
              <a:t>Polish president he referred </a:t>
            </a:r>
            <a:r>
              <a:rPr lang="en-GB" sz="2000" dirty="0" smtClean="0">
                <a:solidFill>
                  <a:srgbClr val="403152"/>
                </a:solidFill>
                <a:latin typeface="Franklin Gothic Book" panose="020B0503020102020204" pitchFamily="34" charset="0"/>
              </a:rPr>
              <a:t>to </a:t>
            </a:r>
            <a:r>
              <a:rPr lang="en-GB" sz="2000" dirty="0">
                <a:solidFill>
                  <a:srgbClr val="403152"/>
                </a:solidFill>
                <a:latin typeface="Franklin Gothic Book" panose="020B0503020102020204" pitchFamily="34" charset="0"/>
              </a:rPr>
              <a:t>her as “a </a:t>
            </a:r>
            <a:r>
              <a:rPr lang="en-GB" sz="2000" dirty="0" smtClean="0">
                <a:solidFill>
                  <a:srgbClr val="403152"/>
                </a:solidFill>
                <a:latin typeface="Franklin Gothic Book" panose="020B0503020102020204" pitchFamily="34" charset="0"/>
              </a:rPr>
              <a:t>	great </a:t>
            </a:r>
            <a:r>
              <a:rPr lang="en-GB" sz="2000" dirty="0">
                <a:solidFill>
                  <a:srgbClr val="403152"/>
                </a:solidFill>
                <a:latin typeface="Franklin Gothic Book" panose="020B0503020102020204" pitchFamily="34" charset="0"/>
              </a:rPr>
              <a:t>heroine who can </a:t>
            </a:r>
            <a:r>
              <a:rPr lang="en-GB" sz="2000" dirty="0" smtClean="0">
                <a:solidFill>
                  <a:srgbClr val="403152"/>
                </a:solidFill>
                <a:latin typeface="Franklin Gothic Book" panose="020B0503020102020204" pitchFamily="34" charset="0"/>
              </a:rPr>
              <a:t>be justly </a:t>
            </a:r>
            <a:r>
              <a:rPr lang="en-GB" sz="2000" dirty="0">
                <a:solidFill>
                  <a:srgbClr val="403152"/>
                </a:solidFill>
                <a:latin typeface="Franklin Gothic Book" panose="020B0503020102020204" pitchFamily="34" charset="0"/>
              </a:rPr>
              <a:t>named for the </a:t>
            </a:r>
            <a:r>
              <a:rPr lang="en-GB" sz="2000" dirty="0" smtClean="0">
                <a:solidFill>
                  <a:srgbClr val="403152"/>
                </a:solidFill>
                <a:latin typeface="Franklin Gothic Book" panose="020B0503020102020204" pitchFamily="34" charset="0"/>
              </a:rPr>
              <a:t>	Nobel </a:t>
            </a:r>
            <a:r>
              <a:rPr lang="en-GB" sz="2000" dirty="0">
                <a:solidFill>
                  <a:srgbClr val="403152"/>
                </a:solidFill>
                <a:latin typeface="Franklin Gothic Book" panose="020B0503020102020204" pitchFamily="34" charset="0"/>
              </a:rPr>
              <a:t>Peace Prize. </a:t>
            </a:r>
            <a:r>
              <a:rPr lang="en-GB" sz="2000" dirty="0" smtClean="0">
                <a:solidFill>
                  <a:srgbClr val="403152"/>
                </a:solidFill>
                <a:latin typeface="Franklin Gothic Book" panose="020B0503020102020204" pitchFamily="34" charset="0"/>
              </a:rPr>
              <a:t> She </a:t>
            </a:r>
            <a:r>
              <a:rPr lang="en-GB" sz="2000" dirty="0">
                <a:solidFill>
                  <a:srgbClr val="403152"/>
                </a:solidFill>
                <a:latin typeface="Franklin Gothic Book" panose="020B0503020102020204" pitchFamily="34" charset="0"/>
              </a:rPr>
              <a:t>deserves great respect </a:t>
            </a:r>
            <a:r>
              <a:rPr lang="en-GB" sz="2000" dirty="0" smtClean="0">
                <a:solidFill>
                  <a:srgbClr val="403152"/>
                </a:solidFill>
                <a:latin typeface="Franklin Gothic Book" panose="020B0503020102020204" pitchFamily="34" charset="0"/>
              </a:rPr>
              <a:t>	from </a:t>
            </a:r>
            <a:r>
              <a:rPr lang="en-GB" sz="2000" dirty="0">
                <a:solidFill>
                  <a:srgbClr val="403152"/>
                </a:solidFill>
                <a:latin typeface="Franklin Gothic Book" panose="020B0503020102020204" pitchFamily="34" charset="0"/>
              </a:rPr>
              <a:t>our </a:t>
            </a:r>
            <a:r>
              <a:rPr lang="en-GB" sz="2000" dirty="0" smtClean="0">
                <a:solidFill>
                  <a:srgbClr val="403152"/>
                </a:solidFill>
                <a:latin typeface="Franklin Gothic Book" panose="020B0503020102020204" pitchFamily="34" charset="0"/>
              </a:rPr>
              <a:t>whole </a:t>
            </a:r>
            <a:r>
              <a:rPr lang="en-GB" sz="2000" dirty="0">
                <a:solidFill>
                  <a:srgbClr val="403152"/>
                </a:solidFill>
                <a:latin typeface="Franklin Gothic Book" panose="020B0503020102020204" pitchFamily="34" charset="0"/>
              </a:rPr>
              <a:t>nation”</a:t>
            </a:r>
          </a:p>
          <a:p>
            <a:pPr marL="342900" indent="-342900" eaLnBrk="0" fontAlgn="base" hangingPunct="0">
              <a:lnSpc>
                <a:spcPct val="60000"/>
              </a:lnSpc>
              <a:spcBef>
                <a:spcPct val="20000"/>
              </a:spcBef>
              <a:spcAft>
                <a:spcPct val="0"/>
              </a:spcAft>
              <a:buFontTx/>
              <a:buChar char="•"/>
              <a:tabLst>
                <a:tab pos="895350" algn="l"/>
              </a:tabLst>
            </a:pPr>
            <a:endParaRPr lang="en-GB" sz="2400" dirty="0">
              <a:solidFill>
                <a:srgbClr val="403152"/>
              </a:solidFill>
              <a:latin typeface="Franklin Gothic Book" panose="020B0503020102020204" pitchFamily="34" charset="0"/>
            </a:endParaRPr>
          </a:p>
          <a:p>
            <a:pPr marL="342900" indent="-342900" algn="ctr" eaLnBrk="0" fontAlgn="base" hangingPunct="0">
              <a:lnSpc>
                <a:spcPct val="60000"/>
              </a:lnSpc>
              <a:spcBef>
                <a:spcPct val="20000"/>
              </a:spcBef>
              <a:spcAft>
                <a:spcPct val="0"/>
              </a:spcAft>
              <a:tabLst>
                <a:tab pos="895350" algn="l"/>
              </a:tabLst>
            </a:pPr>
            <a:r>
              <a:rPr lang="en-GB" sz="2400" dirty="0">
                <a:solidFill>
                  <a:srgbClr val="403152"/>
                </a:solidFill>
                <a:latin typeface="Franklin Gothic Book" panose="020B0503020102020204" pitchFamily="34" charset="0"/>
              </a:rPr>
              <a:t>These are just some of the awards she </a:t>
            </a:r>
            <a:r>
              <a:rPr lang="en-GB" sz="2400" dirty="0" smtClean="0">
                <a:solidFill>
                  <a:srgbClr val="403152"/>
                </a:solidFill>
                <a:latin typeface="Franklin Gothic Book" panose="020B0503020102020204" pitchFamily="34" charset="0"/>
              </a:rPr>
              <a:t>received</a:t>
            </a:r>
            <a:endParaRPr lang="en-GB" sz="2400" dirty="0">
              <a:solidFill>
                <a:srgbClr val="403152"/>
              </a:solidFill>
              <a:latin typeface="Franklin Gothic Book" panose="020B0503020102020204" pitchFamily="34" charset="0"/>
            </a:endParaRPr>
          </a:p>
        </p:txBody>
      </p:sp>
      <p:pic>
        <p:nvPicPr>
          <p:cNvPr id="30724" name="Picture 4" descr="Irena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588" y="1484313"/>
            <a:ext cx="2160587" cy="385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0810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4111054" y="1039623"/>
            <a:ext cx="4063682" cy="2014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fontAlgn="base" hangingPunct="0">
              <a:lnSpc>
                <a:spcPct val="80000"/>
              </a:lnSpc>
              <a:spcBef>
                <a:spcPct val="20000"/>
              </a:spcBef>
              <a:spcAft>
                <a:spcPct val="0"/>
              </a:spcAft>
            </a:pPr>
            <a:r>
              <a:rPr lang="en-GB" sz="2400" b="1" dirty="0">
                <a:solidFill>
                  <a:srgbClr val="403152"/>
                </a:solidFill>
                <a:latin typeface="Franklin Gothic Book" panose="020B0503020102020204" pitchFamily="34" charset="0"/>
              </a:rPr>
              <a:t>Irena said “I was taught that if</a:t>
            </a:r>
          </a:p>
          <a:p>
            <a:pPr marL="342900" indent="-342900" eaLnBrk="0" fontAlgn="base" hangingPunct="0">
              <a:lnSpc>
                <a:spcPct val="80000"/>
              </a:lnSpc>
              <a:spcBef>
                <a:spcPct val="20000"/>
              </a:spcBef>
              <a:spcAft>
                <a:spcPct val="0"/>
              </a:spcAft>
            </a:pPr>
            <a:r>
              <a:rPr lang="en-GB" sz="2400" b="1" dirty="0">
                <a:solidFill>
                  <a:srgbClr val="403152"/>
                </a:solidFill>
                <a:latin typeface="Franklin Gothic Book" panose="020B0503020102020204" pitchFamily="34" charset="0"/>
              </a:rPr>
              <a:t>you can see a person</a:t>
            </a:r>
          </a:p>
          <a:p>
            <a:pPr marL="342900" indent="-342900" eaLnBrk="0" fontAlgn="base" hangingPunct="0">
              <a:lnSpc>
                <a:spcPct val="80000"/>
              </a:lnSpc>
              <a:spcBef>
                <a:spcPct val="20000"/>
              </a:spcBef>
              <a:spcAft>
                <a:spcPct val="0"/>
              </a:spcAft>
            </a:pPr>
            <a:r>
              <a:rPr lang="en-GB" sz="2400" b="1" dirty="0">
                <a:solidFill>
                  <a:srgbClr val="403152"/>
                </a:solidFill>
                <a:latin typeface="Franklin Gothic Book" panose="020B0503020102020204" pitchFamily="34" charset="0"/>
              </a:rPr>
              <a:t>drowning, you must jump into</a:t>
            </a:r>
          </a:p>
          <a:p>
            <a:pPr marL="342900" indent="-342900" eaLnBrk="0" fontAlgn="base" hangingPunct="0">
              <a:lnSpc>
                <a:spcPct val="80000"/>
              </a:lnSpc>
              <a:spcBef>
                <a:spcPct val="20000"/>
              </a:spcBef>
              <a:spcAft>
                <a:spcPct val="0"/>
              </a:spcAft>
            </a:pPr>
            <a:r>
              <a:rPr lang="en-GB" sz="2400" b="1" dirty="0">
                <a:solidFill>
                  <a:srgbClr val="403152"/>
                </a:solidFill>
                <a:latin typeface="Franklin Gothic Book" panose="020B0503020102020204" pitchFamily="34" charset="0"/>
              </a:rPr>
              <a:t>the water to save them,</a:t>
            </a:r>
          </a:p>
          <a:p>
            <a:pPr marL="342900" indent="-342900" eaLnBrk="0" fontAlgn="base" hangingPunct="0">
              <a:lnSpc>
                <a:spcPct val="80000"/>
              </a:lnSpc>
              <a:spcBef>
                <a:spcPct val="20000"/>
              </a:spcBef>
              <a:spcAft>
                <a:spcPct val="0"/>
              </a:spcAft>
            </a:pPr>
            <a:r>
              <a:rPr lang="en-GB" sz="2400" b="1" dirty="0">
                <a:solidFill>
                  <a:srgbClr val="403152"/>
                </a:solidFill>
                <a:latin typeface="Franklin Gothic Book" panose="020B0503020102020204" pitchFamily="34" charset="0"/>
              </a:rPr>
              <a:t>whether you can swim or not”</a:t>
            </a:r>
            <a:endParaRPr lang="en-GB" sz="2000" dirty="0">
              <a:solidFill>
                <a:srgbClr val="000000"/>
              </a:solidFill>
              <a:latin typeface="Franklin Gothic Book" panose="020B0503020102020204" pitchFamily="34" charset="0"/>
            </a:endParaRPr>
          </a:p>
        </p:txBody>
      </p:sp>
      <p:sp>
        <p:nvSpPr>
          <p:cNvPr id="32771" name="Rectangle 7"/>
          <p:cNvSpPr>
            <a:spLocks noChangeArrowheads="1"/>
          </p:cNvSpPr>
          <p:nvPr/>
        </p:nvSpPr>
        <p:spPr bwMode="auto">
          <a:xfrm>
            <a:off x="4111054" y="3328416"/>
            <a:ext cx="3944810" cy="271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588" indent="-1588" fontAlgn="base">
              <a:lnSpc>
                <a:spcPct val="80000"/>
              </a:lnSpc>
              <a:spcBef>
                <a:spcPct val="20000"/>
              </a:spcBef>
              <a:spcAft>
                <a:spcPct val="0"/>
              </a:spcAft>
            </a:pPr>
            <a:endParaRPr lang="en-GB" sz="1200" dirty="0">
              <a:solidFill>
                <a:srgbClr val="000000"/>
              </a:solidFill>
              <a:latin typeface="Calibri" pitchFamily="34" charset="0"/>
              <a:cs typeface="Arial" charset="0"/>
            </a:endParaRPr>
          </a:p>
          <a:p>
            <a:pPr marL="1588" indent="-1588" fontAlgn="base">
              <a:lnSpc>
                <a:spcPct val="80000"/>
              </a:lnSpc>
              <a:spcBef>
                <a:spcPct val="20000"/>
              </a:spcBef>
              <a:spcAft>
                <a:spcPct val="0"/>
              </a:spcAft>
            </a:pPr>
            <a:r>
              <a:rPr lang="en-GB" sz="2400" dirty="0">
                <a:solidFill>
                  <a:srgbClr val="403152"/>
                </a:solidFill>
                <a:latin typeface="Franklin Gothic Book" panose="020B0503020102020204" pitchFamily="34" charset="0"/>
                <a:cs typeface="Arial" charset="0"/>
              </a:rPr>
              <a:t>Irena died on 12 May 2008 at the age of 98 in a Warsaw Nursing Home cared for by one of the children that she smuggled out of the ghetto. She had three children, two sons who both died, and a daughter.</a:t>
            </a:r>
          </a:p>
        </p:txBody>
      </p:sp>
      <p:pic>
        <p:nvPicPr>
          <p:cNvPr id="32772" name="Picture 4" descr="Irena Sendl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883" y="1377823"/>
            <a:ext cx="3400425" cy="453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9288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6384" y="3000392"/>
            <a:ext cx="7296864" cy="461665"/>
          </a:xfrm>
          <a:prstGeom prst="rect">
            <a:avLst/>
          </a:prstGeom>
          <a:noFill/>
        </p:spPr>
        <p:txBody>
          <a:bodyPr wrap="square" rtlCol="0">
            <a:spAutoFit/>
          </a:bodyPr>
          <a:lstStyle/>
          <a:p>
            <a:r>
              <a:rPr lang="en-GB" sz="2400" dirty="0">
                <a:latin typeface="Franklin Gothic Book" panose="020B0503020102020204" pitchFamily="34" charset="0"/>
              </a:rPr>
              <a:t>https://www.youtube.com/watch?v=2QSf0MraA_A</a:t>
            </a:r>
          </a:p>
        </p:txBody>
      </p:sp>
    </p:spTree>
    <p:extLst>
      <p:ext uri="{BB962C8B-B14F-4D97-AF65-F5344CB8AC3E}">
        <p14:creationId xmlns:p14="http://schemas.microsoft.com/office/powerpoint/2010/main" val="2391427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118103" y="337376"/>
            <a:ext cx="5261483" cy="1345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r>
              <a:rPr lang="en-US" sz="3200" b="1" dirty="0">
                <a:solidFill>
                  <a:srgbClr val="403152"/>
                </a:solidFill>
                <a:effectLst>
                  <a:outerShdw blurRad="38100" dist="38100" dir="2700000" algn="tl">
                    <a:srgbClr val="C0C0C0"/>
                  </a:outerShdw>
                </a:effectLst>
                <a:latin typeface="Franklin Gothic Book" panose="020B0503020102020204" pitchFamily="34" charset="0"/>
              </a:rPr>
              <a:t>Irene </a:t>
            </a:r>
            <a:r>
              <a:rPr lang="en-US" sz="3200" b="1" dirty="0" err="1">
                <a:solidFill>
                  <a:srgbClr val="403152"/>
                </a:solidFill>
                <a:effectLst>
                  <a:outerShdw blurRad="38100" dist="38100" dir="2700000" algn="tl">
                    <a:srgbClr val="C0C0C0"/>
                  </a:outerShdw>
                </a:effectLst>
                <a:latin typeface="Franklin Gothic Book" panose="020B0503020102020204" pitchFamily="34" charset="0"/>
              </a:rPr>
              <a:t>Sendlerowa</a:t>
            </a:r>
            <a:r>
              <a:rPr lang="en-US" sz="3200" b="1" dirty="0">
                <a:solidFill>
                  <a:srgbClr val="403152"/>
                </a:solidFill>
                <a:effectLst>
                  <a:outerShdw blurRad="38100" dist="38100" dir="2700000" algn="tl">
                    <a:srgbClr val="C0C0C0"/>
                  </a:outerShdw>
                </a:effectLst>
                <a:latin typeface="Franklin Gothic Book" panose="020B0503020102020204" pitchFamily="34" charset="0"/>
              </a:rPr>
              <a:t> (nee </a:t>
            </a:r>
            <a:r>
              <a:rPr lang="en-US" sz="3200" b="1" dirty="0" err="1">
                <a:solidFill>
                  <a:srgbClr val="403152"/>
                </a:solidFill>
                <a:effectLst>
                  <a:outerShdw blurRad="38100" dist="38100" dir="2700000" algn="tl">
                    <a:srgbClr val="C0C0C0"/>
                  </a:outerShdw>
                </a:effectLst>
                <a:latin typeface="Franklin Gothic Book" panose="020B0503020102020204" pitchFamily="34" charset="0"/>
              </a:rPr>
              <a:t>Krzyzanowska</a:t>
            </a:r>
            <a:r>
              <a:rPr lang="en-US" sz="3200" b="1" dirty="0">
                <a:solidFill>
                  <a:srgbClr val="403152"/>
                </a:solidFill>
                <a:effectLst>
                  <a:outerShdw blurRad="38100" dist="38100" dir="2700000" algn="tl">
                    <a:srgbClr val="C0C0C0"/>
                  </a:outerShdw>
                </a:effectLst>
                <a:latin typeface="Franklin Gothic Book" panose="020B0503020102020204" pitchFamily="34" charset="0"/>
              </a:rPr>
              <a:t>) known as Irena </a:t>
            </a:r>
            <a:r>
              <a:rPr lang="en-US" sz="3200" b="1" dirty="0" err="1">
                <a:solidFill>
                  <a:srgbClr val="403152"/>
                </a:solidFill>
                <a:effectLst>
                  <a:outerShdw blurRad="38100" dist="38100" dir="2700000" algn="tl">
                    <a:srgbClr val="C0C0C0"/>
                  </a:outerShdw>
                </a:effectLst>
                <a:latin typeface="Franklin Gothic Book" panose="020B0503020102020204" pitchFamily="34" charset="0"/>
              </a:rPr>
              <a:t>Sendler</a:t>
            </a:r>
            <a:endParaRPr lang="en-US" sz="3200" b="1" dirty="0">
              <a:solidFill>
                <a:srgbClr val="403152"/>
              </a:solidFill>
              <a:effectLst>
                <a:outerShdw blurRad="38100" dist="38100" dir="2700000" algn="tl">
                  <a:srgbClr val="C0C0C0"/>
                </a:outerShdw>
              </a:effectLst>
              <a:latin typeface="Franklin Gothic Book" panose="020B0503020102020204" pitchFamily="34" charset="0"/>
            </a:endParaRPr>
          </a:p>
        </p:txBody>
      </p:sp>
      <p:sp>
        <p:nvSpPr>
          <p:cNvPr id="22531" name="Rectangle 7"/>
          <p:cNvSpPr>
            <a:spLocks noChangeArrowheads="1"/>
          </p:cNvSpPr>
          <p:nvPr/>
        </p:nvSpPr>
        <p:spPr bwMode="auto">
          <a:xfrm>
            <a:off x="3238310" y="1873949"/>
            <a:ext cx="5543550" cy="4219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fontAlgn="base" hangingPunct="0">
              <a:lnSpc>
                <a:spcPct val="150000"/>
              </a:lnSpc>
              <a:spcBef>
                <a:spcPct val="20000"/>
              </a:spcBef>
              <a:spcAft>
                <a:spcPct val="0"/>
              </a:spcAft>
              <a:buClr>
                <a:srgbClr val="403152"/>
              </a:buClr>
              <a:buFontTx/>
              <a:buChar char="•"/>
            </a:pPr>
            <a:r>
              <a:rPr lang="en-US" sz="2800" dirty="0">
                <a:solidFill>
                  <a:srgbClr val="403152"/>
                </a:solidFill>
                <a:latin typeface="Franklin Gothic Book" panose="020B0503020102020204" pitchFamily="34" charset="0"/>
              </a:rPr>
              <a:t>15/2/1910 – 12/5/2008</a:t>
            </a:r>
          </a:p>
          <a:p>
            <a:pPr marL="342900" indent="-342900" eaLnBrk="0" fontAlgn="base" hangingPunct="0">
              <a:lnSpc>
                <a:spcPct val="150000"/>
              </a:lnSpc>
              <a:spcBef>
                <a:spcPct val="20000"/>
              </a:spcBef>
              <a:spcAft>
                <a:spcPct val="0"/>
              </a:spcAft>
              <a:buClr>
                <a:srgbClr val="403152"/>
              </a:buClr>
              <a:buFontTx/>
              <a:buChar char="•"/>
            </a:pPr>
            <a:r>
              <a:rPr lang="en-US" sz="2800" dirty="0">
                <a:solidFill>
                  <a:srgbClr val="403152"/>
                </a:solidFill>
                <a:latin typeface="Franklin Gothic Book" panose="020B0503020102020204" pitchFamily="34" charset="0"/>
              </a:rPr>
              <a:t>Born 15 miles outside Warsaw, Poland</a:t>
            </a:r>
          </a:p>
          <a:p>
            <a:pPr marL="342900" indent="-342900" eaLnBrk="0" fontAlgn="base" hangingPunct="0">
              <a:lnSpc>
                <a:spcPct val="150000"/>
              </a:lnSpc>
              <a:spcBef>
                <a:spcPct val="20000"/>
              </a:spcBef>
              <a:spcAft>
                <a:spcPct val="0"/>
              </a:spcAft>
              <a:buClr>
                <a:srgbClr val="403152"/>
              </a:buClr>
              <a:buFontTx/>
              <a:buChar char="•"/>
            </a:pPr>
            <a:r>
              <a:rPr lang="en-US" sz="2800" dirty="0">
                <a:solidFill>
                  <a:srgbClr val="403152"/>
                </a:solidFill>
                <a:latin typeface="Franklin Gothic Book" panose="020B0503020102020204" pitchFamily="34" charset="0"/>
              </a:rPr>
              <a:t>Daughter of one of the first Polish socialists</a:t>
            </a:r>
          </a:p>
          <a:p>
            <a:pPr marL="342900" indent="-342900" eaLnBrk="0" fontAlgn="base" hangingPunct="0">
              <a:lnSpc>
                <a:spcPct val="150000"/>
              </a:lnSpc>
              <a:spcBef>
                <a:spcPct val="20000"/>
              </a:spcBef>
              <a:spcAft>
                <a:spcPct val="0"/>
              </a:spcAft>
              <a:buClr>
                <a:srgbClr val="403152"/>
              </a:buClr>
              <a:buFontTx/>
              <a:buChar char="•"/>
            </a:pPr>
            <a:r>
              <a:rPr lang="en-US" sz="2800" dirty="0">
                <a:solidFill>
                  <a:srgbClr val="403152"/>
                </a:solidFill>
                <a:latin typeface="Franklin Gothic Book" panose="020B0503020102020204" pitchFamily="34" charset="0"/>
              </a:rPr>
              <a:t>Born into a Catholic Polish </a:t>
            </a:r>
            <a:r>
              <a:rPr lang="en-US" sz="2800" dirty="0" smtClean="0">
                <a:solidFill>
                  <a:srgbClr val="403152"/>
                </a:solidFill>
                <a:latin typeface="Franklin Gothic Book" panose="020B0503020102020204" pitchFamily="34" charset="0"/>
              </a:rPr>
              <a:t>family</a:t>
            </a:r>
            <a:endParaRPr lang="en-US" sz="2800" dirty="0">
              <a:solidFill>
                <a:srgbClr val="403152"/>
              </a:solidFill>
              <a:latin typeface="Franklin Gothic Book" panose="020B0503020102020204" pitchFamily="34" charset="0"/>
            </a:endParaRPr>
          </a:p>
        </p:txBody>
      </p:sp>
      <p:pic>
        <p:nvPicPr>
          <p:cNvPr id="22532" name="Picture 5" descr="http://upload.wikimedia.org/wikipedia/commons/thumb/2/2f/Irena_Sendlerowa_1942.jpg/220px-Irena_Sendlerowa_1942.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68313" y="1873949"/>
            <a:ext cx="2554287"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9803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68313" y="188913"/>
            <a:ext cx="81581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endParaRPr lang="en-US" sz="3200" b="1" dirty="0">
              <a:solidFill>
                <a:srgbClr val="403152"/>
              </a:solidFill>
              <a:effectLst>
                <a:outerShdw blurRad="38100" dist="38100" dir="2700000" algn="tl">
                  <a:srgbClr val="C0C0C0"/>
                </a:outerShdw>
              </a:effectLst>
              <a:latin typeface="Calibri" pitchFamily="34" charset="0"/>
            </a:endParaRPr>
          </a:p>
        </p:txBody>
      </p:sp>
      <p:sp>
        <p:nvSpPr>
          <p:cNvPr id="22531" name="Rectangle 7"/>
          <p:cNvSpPr>
            <a:spLocks noChangeArrowheads="1"/>
          </p:cNvSpPr>
          <p:nvPr/>
        </p:nvSpPr>
        <p:spPr bwMode="auto">
          <a:xfrm>
            <a:off x="3348038" y="1700213"/>
            <a:ext cx="5543550"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fontAlgn="base" hangingPunct="0">
              <a:spcBef>
                <a:spcPct val="20000"/>
              </a:spcBef>
              <a:spcAft>
                <a:spcPct val="0"/>
              </a:spcAft>
              <a:buFontTx/>
              <a:buChar char="•"/>
            </a:pPr>
            <a:endParaRPr lang="en-US" sz="3600" dirty="0">
              <a:solidFill>
                <a:srgbClr val="000000"/>
              </a:solidFill>
            </a:endParaRPr>
          </a:p>
        </p:txBody>
      </p:sp>
      <p:pic>
        <p:nvPicPr>
          <p:cNvPr id="22532" name="Picture 5" descr="http://upload.wikimedia.org/wikipedia/commons/thumb/2/2f/Irena_Sendlerowa_1942.jpg/220px-Irena_Sendlerowa_1942.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68314" y="1700213"/>
            <a:ext cx="1980958" cy="2736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a:xfrm>
            <a:off x="2553488" y="1277430"/>
            <a:ext cx="5438368" cy="515080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50000"/>
              </a:lnSpc>
            </a:pPr>
            <a:r>
              <a:rPr lang="en-GB" sz="2400" dirty="0">
                <a:latin typeface="Franklin Gothic Book" panose="020B0503020102020204" pitchFamily="34" charset="0"/>
              </a:rPr>
              <a:t>At 17 Irena recalled “I wanted to study something concerning social care” She studied law at the University of Warsaw</a:t>
            </a:r>
          </a:p>
          <a:p>
            <a:pPr eaLnBrk="1" hangingPunct="1">
              <a:lnSpc>
                <a:spcPct val="150000"/>
              </a:lnSpc>
            </a:pPr>
            <a:r>
              <a:rPr lang="en-GB" sz="2400" dirty="0">
                <a:latin typeface="Franklin Gothic Book" panose="020B0503020102020204" pitchFamily="34" charset="0"/>
              </a:rPr>
              <a:t>She changed to a Humanities Faculty to do Polish studies involving a course in </a:t>
            </a:r>
            <a:r>
              <a:rPr lang="en-GB" sz="2400" dirty="0" smtClean="0">
                <a:latin typeface="Franklin Gothic Book" panose="020B0503020102020204" pitchFamily="34" charset="0"/>
              </a:rPr>
              <a:t>pedagogy</a:t>
            </a:r>
            <a:endParaRPr lang="en-GB" sz="2400" dirty="0">
              <a:latin typeface="Franklin Gothic Book" panose="020B0503020102020204" pitchFamily="34" charset="0"/>
            </a:endParaRPr>
          </a:p>
          <a:p>
            <a:pPr eaLnBrk="1" hangingPunct="1">
              <a:lnSpc>
                <a:spcPct val="150000"/>
              </a:lnSpc>
            </a:pPr>
            <a:r>
              <a:rPr lang="en-GB" sz="2400" dirty="0">
                <a:latin typeface="Franklin Gothic Book" panose="020B0503020102020204" pitchFamily="34" charset="0"/>
              </a:rPr>
              <a:t>NQSW! At a Mother and Child Aid Section</a:t>
            </a:r>
          </a:p>
          <a:p>
            <a:pPr eaLnBrk="1" hangingPunct="1"/>
            <a:endParaRPr lang="en-US" dirty="0"/>
          </a:p>
        </p:txBody>
      </p:sp>
      <p:sp>
        <p:nvSpPr>
          <p:cNvPr id="6" name="Rectangle 2"/>
          <p:cNvSpPr txBox="1">
            <a:spLocks noChangeArrowheads="1"/>
          </p:cNvSpPr>
          <p:nvPr/>
        </p:nvSpPr>
        <p:spPr>
          <a:xfrm>
            <a:off x="3035808" y="174054"/>
            <a:ext cx="5184648" cy="86836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GB" sz="4800" b="1" dirty="0">
                <a:effectLst>
                  <a:outerShdw blurRad="38100" dist="38100" dir="2700000" algn="tl">
                    <a:srgbClr val="000000">
                      <a:alpha val="43137"/>
                    </a:srgbClr>
                  </a:outerShdw>
                </a:effectLst>
                <a:latin typeface="Franklin Gothic Book" panose="020B0503020102020204" pitchFamily="34" charset="0"/>
              </a:rPr>
              <a:t>Social </a:t>
            </a:r>
            <a:r>
              <a:rPr lang="en-GB" sz="4800" b="1" dirty="0" smtClean="0">
                <a:effectLst>
                  <a:outerShdw blurRad="38100" dist="38100" dir="2700000" algn="tl">
                    <a:srgbClr val="000000">
                      <a:alpha val="43137"/>
                    </a:srgbClr>
                  </a:outerShdw>
                </a:effectLst>
                <a:latin typeface="Franklin Gothic Book" panose="020B0503020102020204" pitchFamily="34" charset="0"/>
              </a:rPr>
              <a:t>Work</a:t>
            </a:r>
            <a:endParaRPr lang="en-US" sz="4800" b="1" dirty="0">
              <a:effectLst>
                <a:outerShdw blurRad="38100" dist="38100" dir="2700000" algn="tl">
                  <a:srgbClr val="000000">
                    <a:alpha val="43137"/>
                  </a:srgbClr>
                </a:outerShdw>
              </a:effectLst>
              <a:latin typeface="Franklin Gothic Book" panose="020B0503020102020204" pitchFamily="34" charset="0"/>
            </a:endParaRPr>
          </a:p>
        </p:txBody>
      </p:sp>
    </p:spTree>
    <p:extLst>
      <p:ext uri="{BB962C8B-B14F-4D97-AF65-F5344CB8AC3E}">
        <p14:creationId xmlns:p14="http://schemas.microsoft.com/office/powerpoint/2010/main" val="4009205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209544" y="75439"/>
            <a:ext cx="4700016"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r>
              <a:rPr lang="en-GB" sz="4800" b="1" dirty="0">
                <a:solidFill>
                  <a:srgbClr val="403152"/>
                </a:solidFill>
                <a:effectLst>
                  <a:outerShdw blurRad="38100" dist="38100" dir="2700000" algn="tl">
                    <a:srgbClr val="C0C0C0"/>
                  </a:outerShdw>
                </a:effectLst>
                <a:latin typeface="Franklin Gothic Book" panose="020B0503020102020204" pitchFamily="34" charset="0"/>
              </a:rPr>
              <a:t>German Invasion</a:t>
            </a:r>
            <a:endParaRPr lang="en-US" sz="4800" b="1" dirty="0">
              <a:solidFill>
                <a:srgbClr val="403152"/>
              </a:solidFill>
              <a:effectLst>
                <a:outerShdw blurRad="38100" dist="38100" dir="2700000" algn="tl">
                  <a:srgbClr val="C0C0C0"/>
                </a:outerShdw>
              </a:effectLst>
              <a:latin typeface="Franklin Gothic Book" panose="020B0503020102020204" pitchFamily="34" charset="0"/>
            </a:endParaRPr>
          </a:p>
        </p:txBody>
      </p:sp>
      <p:sp>
        <p:nvSpPr>
          <p:cNvPr id="23555" name="Rectangle 8"/>
          <p:cNvSpPr>
            <a:spLocks noChangeArrowheads="1"/>
          </p:cNvSpPr>
          <p:nvPr/>
        </p:nvSpPr>
        <p:spPr bwMode="auto">
          <a:xfrm>
            <a:off x="3850296" y="1461928"/>
            <a:ext cx="4617048" cy="460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fontAlgn="base" hangingPunct="0">
              <a:lnSpc>
                <a:spcPct val="150000"/>
              </a:lnSpc>
              <a:spcBef>
                <a:spcPct val="20000"/>
              </a:spcBef>
              <a:spcAft>
                <a:spcPct val="0"/>
              </a:spcAft>
              <a:buClr>
                <a:srgbClr val="403152"/>
              </a:buClr>
              <a:buFontTx/>
              <a:buChar char="•"/>
            </a:pPr>
            <a:r>
              <a:rPr lang="en-GB" sz="2600" dirty="0">
                <a:solidFill>
                  <a:srgbClr val="403152"/>
                </a:solidFill>
                <a:latin typeface="Franklin Gothic Book" panose="020B0503020102020204" pitchFamily="34" charset="0"/>
              </a:rPr>
              <a:t>Germany invaded Poland in </a:t>
            </a:r>
            <a:r>
              <a:rPr lang="en-GB" sz="2600" dirty="0" smtClean="0">
                <a:solidFill>
                  <a:srgbClr val="403152"/>
                </a:solidFill>
                <a:latin typeface="Franklin Gothic Book" panose="020B0503020102020204" pitchFamily="34" charset="0"/>
              </a:rPr>
              <a:t>1939</a:t>
            </a:r>
            <a:endParaRPr lang="en-GB" sz="2600" dirty="0">
              <a:solidFill>
                <a:srgbClr val="403152"/>
              </a:solidFill>
              <a:latin typeface="Franklin Gothic Book" panose="020B0503020102020204" pitchFamily="34" charset="0"/>
            </a:endParaRPr>
          </a:p>
          <a:p>
            <a:pPr marL="342900" indent="-342900" eaLnBrk="0" fontAlgn="base" hangingPunct="0">
              <a:lnSpc>
                <a:spcPct val="150000"/>
              </a:lnSpc>
              <a:spcBef>
                <a:spcPct val="20000"/>
              </a:spcBef>
              <a:spcAft>
                <a:spcPct val="0"/>
              </a:spcAft>
              <a:buClr>
                <a:srgbClr val="403152"/>
              </a:buClr>
              <a:buFontTx/>
              <a:buChar char="•"/>
            </a:pPr>
            <a:r>
              <a:rPr lang="en-GB" sz="2600" dirty="0">
                <a:solidFill>
                  <a:srgbClr val="403152"/>
                </a:solidFill>
                <a:latin typeface="Franklin Gothic Book" panose="020B0503020102020204" pitchFamily="34" charset="0"/>
              </a:rPr>
              <a:t>The Nazis herded hundreds of thousands of Jews into the Warsaw Ghetto, where disease, squalor and starvation were common place</a:t>
            </a:r>
          </a:p>
        </p:txBody>
      </p:sp>
      <p:pic>
        <p:nvPicPr>
          <p:cNvPr id="23556" name="Picture 9" descr="http://upload.wikimedia.org/wikipedia/commons/thumb/1/18/Bundesarchiv_N_1576_Bild-003%2C_Warschau%2C_Bettelnde_Kinder.jpg/220px-Bundesarchiv_N_1576_Bild-003%2C_Warschau%2C_Bettelnde_Kinder.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50825" y="2233613"/>
            <a:ext cx="3599471" cy="237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3283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044951" y="24321"/>
            <a:ext cx="496519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r>
              <a:rPr lang="en-US" sz="4800" b="1" dirty="0">
                <a:solidFill>
                  <a:srgbClr val="403152"/>
                </a:solidFill>
                <a:effectLst>
                  <a:outerShdw blurRad="38100" dist="38100" dir="2700000" algn="tl">
                    <a:srgbClr val="C0C0C0"/>
                  </a:outerShdw>
                </a:effectLst>
                <a:latin typeface="Franklin Gothic Book" panose="020B0503020102020204" pitchFamily="34" charset="0"/>
              </a:rPr>
              <a:t>Irena’s Work</a:t>
            </a:r>
          </a:p>
        </p:txBody>
      </p:sp>
      <p:sp>
        <p:nvSpPr>
          <p:cNvPr id="24579" name="Rectangle 8"/>
          <p:cNvSpPr>
            <a:spLocks noChangeArrowheads="1"/>
          </p:cNvSpPr>
          <p:nvPr/>
        </p:nvSpPr>
        <p:spPr bwMode="auto">
          <a:xfrm>
            <a:off x="4072967" y="1341438"/>
            <a:ext cx="4413250" cy="445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fontAlgn="base" hangingPunct="0">
              <a:spcBef>
                <a:spcPct val="20000"/>
              </a:spcBef>
              <a:spcAft>
                <a:spcPct val="0"/>
              </a:spcAft>
              <a:buClr>
                <a:srgbClr val="403152"/>
              </a:buClr>
              <a:buFontTx/>
              <a:buChar char="•"/>
            </a:pPr>
            <a:r>
              <a:rPr lang="en-GB" sz="2400" dirty="0">
                <a:solidFill>
                  <a:srgbClr val="403152"/>
                </a:solidFill>
                <a:latin typeface="Franklin Gothic Book" panose="020B0503020102020204" pitchFamily="34" charset="0"/>
              </a:rPr>
              <a:t>Irena was a social worker in the Warsaw Social Welfare </a:t>
            </a:r>
            <a:r>
              <a:rPr lang="en-GB" sz="2400" dirty="0" smtClean="0">
                <a:solidFill>
                  <a:srgbClr val="403152"/>
                </a:solidFill>
                <a:latin typeface="Franklin Gothic Book" panose="020B0503020102020204" pitchFamily="34" charset="0"/>
              </a:rPr>
              <a:t>Department</a:t>
            </a:r>
            <a:endParaRPr lang="en-GB" sz="2400" dirty="0">
              <a:solidFill>
                <a:srgbClr val="403152"/>
              </a:solidFill>
              <a:latin typeface="Franklin Gothic Book" panose="020B0503020102020204" pitchFamily="34" charset="0"/>
            </a:endParaRPr>
          </a:p>
          <a:p>
            <a:pPr marL="342900" indent="-342900" eaLnBrk="0" fontAlgn="base" hangingPunct="0">
              <a:spcBef>
                <a:spcPct val="20000"/>
              </a:spcBef>
              <a:spcAft>
                <a:spcPct val="0"/>
              </a:spcAft>
              <a:buClr>
                <a:srgbClr val="403152"/>
              </a:buClr>
              <a:buFontTx/>
              <a:buChar char="•"/>
            </a:pPr>
            <a:r>
              <a:rPr lang="en-GB" sz="2400" dirty="0">
                <a:solidFill>
                  <a:srgbClr val="403152"/>
                </a:solidFill>
                <a:latin typeface="Franklin Gothic Book" panose="020B0503020102020204" pitchFamily="34" charset="0"/>
              </a:rPr>
              <a:t>She gained a pass from the Epidemic Control Department to continue to enter the </a:t>
            </a:r>
            <a:r>
              <a:rPr lang="en-GB" sz="2400" dirty="0" smtClean="0">
                <a:solidFill>
                  <a:srgbClr val="403152"/>
                </a:solidFill>
                <a:latin typeface="Franklin Gothic Book" panose="020B0503020102020204" pitchFamily="34" charset="0"/>
              </a:rPr>
              <a:t>ghetto</a:t>
            </a:r>
            <a:endParaRPr lang="en-GB" sz="2400" dirty="0">
              <a:solidFill>
                <a:srgbClr val="403152"/>
              </a:solidFill>
              <a:latin typeface="Franklin Gothic Book" panose="020B0503020102020204" pitchFamily="34" charset="0"/>
            </a:endParaRPr>
          </a:p>
          <a:p>
            <a:pPr marL="342900" indent="-342900" eaLnBrk="0" fontAlgn="base" hangingPunct="0">
              <a:spcBef>
                <a:spcPct val="20000"/>
              </a:spcBef>
              <a:spcAft>
                <a:spcPct val="0"/>
              </a:spcAft>
              <a:buClr>
                <a:srgbClr val="403152"/>
              </a:buClr>
              <a:buFontTx/>
              <a:buChar char="•"/>
            </a:pPr>
            <a:r>
              <a:rPr lang="en-GB" sz="2400" dirty="0">
                <a:solidFill>
                  <a:srgbClr val="403152"/>
                </a:solidFill>
                <a:latin typeface="Franklin Gothic Book" panose="020B0503020102020204" pitchFamily="34" charset="0"/>
              </a:rPr>
              <a:t>She dressed as a nurse when social welfare was banned by the Nazis in order to visit daily to bring food, medicine and clothing to the Jews</a:t>
            </a:r>
          </a:p>
        </p:txBody>
      </p:sp>
      <p:pic>
        <p:nvPicPr>
          <p:cNvPr id="24580" name="Picture 1" descr="http://www.auschwitz.dk/irenasendler1007fro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591055"/>
            <a:ext cx="3749117" cy="3155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4233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990087" y="196343"/>
            <a:ext cx="5111497" cy="936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r>
              <a:rPr lang="en-US" sz="4800" b="1" dirty="0">
                <a:solidFill>
                  <a:srgbClr val="403152"/>
                </a:solidFill>
                <a:effectLst>
                  <a:outerShdw blurRad="38100" dist="38100" dir="2700000" algn="tl">
                    <a:srgbClr val="C0C0C0"/>
                  </a:outerShdw>
                </a:effectLst>
                <a:latin typeface="Franklin Gothic Book" panose="020B0503020102020204" pitchFamily="34" charset="0"/>
              </a:rPr>
              <a:t>Irena’s Plan</a:t>
            </a:r>
          </a:p>
        </p:txBody>
      </p:sp>
      <p:sp>
        <p:nvSpPr>
          <p:cNvPr id="25603" name="Rectangle 3"/>
          <p:cNvSpPr>
            <a:spLocks noChangeArrowheads="1"/>
          </p:cNvSpPr>
          <p:nvPr/>
        </p:nvSpPr>
        <p:spPr bwMode="auto">
          <a:xfrm>
            <a:off x="4447731" y="1389888"/>
            <a:ext cx="3910012" cy="4956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fontAlgn="base" hangingPunct="0">
              <a:lnSpc>
                <a:spcPct val="80000"/>
              </a:lnSpc>
              <a:spcBef>
                <a:spcPct val="20000"/>
              </a:spcBef>
              <a:spcAft>
                <a:spcPct val="0"/>
              </a:spcAft>
              <a:buClr>
                <a:srgbClr val="403152"/>
              </a:buClr>
              <a:buFontTx/>
              <a:buChar char="•"/>
            </a:pPr>
            <a:r>
              <a:rPr lang="en-US" sz="2800" dirty="0">
                <a:solidFill>
                  <a:srgbClr val="403152"/>
                </a:solidFill>
                <a:latin typeface="Franklin Gothic Book" panose="020B0503020102020204" pitchFamily="34" charset="0"/>
              </a:rPr>
              <a:t>Irena </a:t>
            </a:r>
            <a:r>
              <a:rPr lang="en-US" sz="2800" dirty="0" err="1" smtClean="0">
                <a:solidFill>
                  <a:srgbClr val="403152"/>
                </a:solidFill>
                <a:latin typeface="Franklin Gothic Book" panose="020B0503020102020204" pitchFamily="34" charset="0"/>
              </a:rPr>
              <a:t>recognised</a:t>
            </a:r>
            <a:r>
              <a:rPr lang="en-US" sz="2800" dirty="0" smtClean="0">
                <a:solidFill>
                  <a:srgbClr val="403152"/>
                </a:solidFill>
                <a:latin typeface="Franklin Gothic Book" panose="020B0503020102020204" pitchFamily="34" charset="0"/>
              </a:rPr>
              <a:t> </a:t>
            </a:r>
            <a:r>
              <a:rPr lang="en-US" sz="2800" dirty="0">
                <a:solidFill>
                  <a:srgbClr val="403152"/>
                </a:solidFill>
                <a:latin typeface="Franklin Gothic Book" panose="020B0503020102020204" pitchFamily="34" charset="0"/>
              </a:rPr>
              <a:t>the peril that Jewish children were in</a:t>
            </a:r>
          </a:p>
          <a:p>
            <a:pPr eaLnBrk="0" fontAlgn="base" hangingPunct="0">
              <a:lnSpc>
                <a:spcPct val="80000"/>
              </a:lnSpc>
              <a:spcBef>
                <a:spcPct val="20000"/>
              </a:spcBef>
              <a:spcAft>
                <a:spcPct val="0"/>
              </a:spcAft>
              <a:buClr>
                <a:srgbClr val="403152"/>
              </a:buClr>
            </a:pPr>
            <a:endParaRPr lang="en-US" sz="2400" dirty="0">
              <a:solidFill>
                <a:srgbClr val="403152"/>
              </a:solidFill>
              <a:latin typeface="Franklin Gothic Book" panose="020B0503020102020204" pitchFamily="34" charset="0"/>
            </a:endParaRPr>
          </a:p>
          <a:p>
            <a:pPr marL="342900" indent="-342900" eaLnBrk="0" fontAlgn="base" hangingPunct="0">
              <a:lnSpc>
                <a:spcPct val="80000"/>
              </a:lnSpc>
              <a:spcBef>
                <a:spcPct val="20000"/>
              </a:spcBef>
              <a:spcAft>
                <a:spcPct val="0"/>
              </a:spcAft>
              <a:buClr>
                <a:srgbClr val="403152"/>
              </a:buClr>
              <a:buFontTx/>
              <a:buChar char="•"/>
            </a:pPr>
            <a:r>
              <a:rPr lang="en-US" sz="2800" dirty="0">
                <a:solidFill>
                  <a:srgbClr val="403152"/>
                </a:solidFill>
                <a:latin typeface="Franklin Gothic Book" panose="020B0503020102020204" pitchFamily="34" charset="0"/>
              </a:rPr>
              <a:t>She persuaded reluctant Jewish mothers to part with their children</a:t>
            </a:r>
          </a:p>
          <a:p>
            <a:pPr eaLnBrk="0" fontAlgn="base" hangingPunct="0">
              <a:lnSpc>
                <a:spcPct val="80000"/>
              </a:lnSpc>
              <a:spcBef>
                <a:spcPct val="20000"/>
              </a:spcBef>
              <a:spcAft>
                <a:spcPct val="0"/>
              </a:spcAft>
              <a:buClr>
                <a:srgbClr val="403152"/>
              </a:buClr>
            </a:pPr>
            <a:endParaRPr lang="en-US" sz="2400" dirty="0">
              <a:solidFill>
                <a:srgbClr val="403152"/>
              </a:solidFill>
              <a:latin typeface="Franklin Gothic Book" panose="020B0503020102020204" pitchFamily="34" charset="0"/>
            </a:endParaRPr>
          </a:p>
          <a:p>
            <a:pPr marL="342900" indent="-342900" eaLnBrk="0" fontAlgn="base" hangingPunct="0">
              <a:lnSpc>
                <a:spcPct val="80000"/>
              </a:lnSpc>
              <a:spcBef>
                <a:spcPct val="20000"/>
              </a:spcBef>
              <a:spcAft>
                <a:spcPct val="0"/>
              </a:spcAft>
              <a:buClr>
                <a:srgbClr val="403152"/>
              </a:buClr>
              <a:buFontTx/>
              <a:buChar char="•"/>
            </a:pPr>
            <a:r>
              <a:rPr lang="en-US" sz="2800" dirty="0">
                <a:solidFill>
                  <a:srgbClr val="403152"/>
                </a:solidFill>
                <a:latin typeface="Franklin Gothic Book" panose="020B0503020102020204" pitchFamily="34" charset="0"/>
              </a:rPr>
              <a:t>She found Polish families prepared to take in Jewish children and raise them as Christians</a:t>
            </a:r>
          </a:p>
        </p:txBody>
      </p:sp>
      <p:pic>
        <p:nvPicPr>
          <p:cNvPr id="25604" name="Picture 5" descr="http://img.dailymail.co.uk/i/pix/2008/05_03/JewsAP_468x333.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95288" y="1975104"/>
            <a:ext cx="3805533" cy="2708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2993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090672" y="0"/>
            <a:ext cx="513892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r>
              <a:rPr lang="en-US" sz="3600" b="1" dirty="0">
                <a:solidFill>
                  <a:srgbClr val="403152"/>
                </a:solidFill>
                <a:effectLst>
                  <a:outerShdw blurRad="38100" dist="38100" dir="2700000" algn="tl">
                    <a:srgbClr val="C0C0C0"/>
                  </a:outerShdw>
                </a:effectLst>
                <a:latin typeface="Franklin Gothic Book" panose="020B0503020102020204" pitchFamily="34" charset="0"/>
              </a:rPr>
              <a:t>Irena and the Resistance</a:t>
            </a:r>
          </a:p>
        </p:txBody>
      </p:sp>
      <p:sp>
        <p:nvSpPr>
          <p:cNvPr id="26627" name="Rectangle 19"/>
          <p:cNvSpPr>
            <a:spLocks noChangeArrowheads="1"/>
          </p:cNvSpPr>
          <p:nvPr/>
        </p:nvSpPr>
        <p:spPr bwMode="auto">
          <a:xfrm>
            <a:off x="468313" y="1252728"/>
            <a:ext cx="8158162" cy="500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47675" indent="-447675" eaLnBrk="0" fontAlgn="base" hangingPunct="0">
              <a:spcBef>
                <a:spcPct val="20000"/>
              </a:spcBef>
              <a:spcAft>
                <a:spcPct val="0"/>
              </a:spcAft>
              <a:buClr>
                <a:srgbClr val="403152"/>
              </a:buClr>
              <a:buFontTx/>
              <a:buChar char="•"/>
            </a:pPr>
            <a:r>
              <a:rPr lang="en-US" sz="2600" dirty="0">
                <a:solidFill>
                  <a:srgbClr val="403152"/>
                </a:solidFill>
                <a:latin typeface="Franklin Gothic Book" panose="020B0503020102020204" pitchFamily="34" charset="0"/>
              </a:rPr>
              <a:t>As part of the Zegota resistance she worked with the Polish underground</a:t>
            </a:r>
          </a:p>
          <a:p>
            <a:pPr marL="447675" indent="-447675" eaLnBrk="0" fontAlgn="base" hangingPunct="0">
              <a:spcBef>
                <a:spcPct val="20000"/>
              </a:spcBef>
              <a:spcAft>
                <a:spcPct val="0"/>
              </a:spcAft>
              <a:buClr>
                <a:srgbClr val="403152"/>
              </a:buClr>
              <a:buFontTx/>
              <a:buChar char="•"/>
            </a:pPr>
            <a:r>
              <a:rPr lang="en-US" sz="2600" dirty="0">
                <a:solidFill>
                  <a:srgbClr val="403152"/>
                </a:solidFill>
                <a:latin typeface="Franklin Gothic Book" panose="020B0503020102020204" pitchFamily="34" charset="0"/>
              </a:rPr>
              <a:t>They smuggled children out of the ghetto in body bags, buried in goods carts, in sacks of potatoes, and even in coffins and in a mechanics toolbox</a:t>
            </a:r>
          </a:p>
          <a:p>
            <a:pPr marL="447675" indent="-447675" eaLnBrk="0" fontAlgn="base" hangingPunct="0">
              <a:spcBef>
                <a:spcPct val="20000"/>
              </a:spcBef>
              <a:spcAft>
                <a:spcPct val="0"/>
              </a:spcAft>
              <a:buClr>
                <a:srgbClr val="403152"/>
              </a:buClr>
              <a:buFontTx/>
              <a:buChar char="•"/>
            </a:pPr>
            <a:r>
              <a:rPr lang="en-US" sz="2600" dirty="0">
                <a:solidFill>
                  <a:srgbClr val="403152"/>
                </a:solidFill>
                <a:latin typeface="Franklin Gothic Book" panose="020B0503020102020204" pitchFamily="34" charset="0"/>
              </a:rPr>
              <a:t>She gave children false identities</a:t>
            </a:r>
          </a:p>
          <a:p>
            <a:pPr marL="447675" indent="-447675" eaLnBrk="0" fontAlgn="base" hangingPunct="0">
              <a:spcBef>
                <a:spcPct val="20000"/>
              </a:spcBef>
              <a:spcAft>
                <a:spcPct val="0"/>
              </a:spcAft>
              <a:buClr>
                <a:srgbClr val="403152"/>
              </a:buClr>
              <a:buFontTx/>
              <a:buChar char="•"/>
            </a:pPr>
            <a:r>
              <a:rPr lang="en-US" sz="2600" dirty="0">
                <a:solidFill>
                  <a:srgbClr val="403152"/>
                </a:solidFill>
                <a:latin typeface="Franklin Gothic Book" panose="020B0503020102020204" pitchFamily="34" charset="0"/>
              </a:rPr>
              <a:t>She carefully noted original names and new identities in coded form</a:t>
            </a:r>
          </a:p>
          <a:p>
            <a:pPr marL="447675" indent="-447675" eaLnBrk="0" fontAlgn="base" hangingPunct="0">
              <a:spcBef>
                <a:spcPct val="20000"/>
              </a:spcBef>
              <a:spcAft>
                <a:spcPct val="0"/>
              </a:spcAft>
              <a:buClr>
                <a:srgbClr val="403152"/>
              </a:buClr>
              <a:buFontTx/>
              <a:buChar char="•"/>
            </a:pPr>
            <a:r>
              <a:rPr lang="en-US" sz="2600" dirty="0">
                <a:solidFill>
                  <a:srgbClr val="403152"/>
                </a:solidFill>
                <a:latin typeface="Franklin Gothic Book" panose="020B0503020102020204" pitchFamily="34" charset="0"/>
              </a:rPr>
              <a:t>She placed this information in jars and buried the jars beneath an apple tree</a:t>
            </a:r>
          </a:p>
          <a:p>
            <a:pPr marL="447675" indent="-447675" eaLnBrk="0" fontAlgn="base" hangingPunct="0">
              <a:spcBef>
                <a:spcPct val="20000"/>
              </a:spcBef>
              <a:spcAft>
                <a:spcPct val="0"/>
              </a:spcAft>
              <a:buClr>
                <a:srgbClr val="403152"/>
              </a:buClr>
              <a:buFontTx/>
              <a:buChar char="•"/>
            </a:pPr>
            <a:r>
              <a:rPr lang="en-US" sz="2600" dirty="0">
                <a:solidFill>
                  <a:srgbClr val="403152"/>
                </a:solidFill>
                <a:latin typeface="Franklin Gothic Book" panose="020B0503020102020204" pitchFamily="34" charset="0"/>
              </a:rPr>
              <a:t>She smuggled 2,500 children to safety</a:t>
            </a:r>
          </a:p>
        </p:txBody>
      </p:sp>
    </p:spTree>
    <p:extLst>
      <p:ext uri="{BB962C8B-B14F-4D97-AF65-F5344CB8AC3E}">
        <p14:creationId xmlns:p14="http://schemas.microsoft.com/office/powerpoint/2010/main" val="367975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236976" y="164592"/>
            <a:ext cx="463600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r>
              <a:rPr lang="en-US" sz="4800" b="1" dirty="0">
                <a:solidFill>
                  <a:srgbClr val="403152"/>
                </a:solidFill>
                <a:effectLst>
                  <a:outerShdw blurRad="38100" dist="38100" dir="2700000" algn="tl">
                    <a:srgbClr val="C0C0C0"/>
                  </a:outerShdw>
                </a:effectLst>
                <a:latin typeface="Franklin Gothic Book" panose="020B0503020102020204" pitchFamily="34" charset="0"/>
              </a:rPr>
              <a:t>Grieving Parents</a:t>
            </a:r>
          </a:p>
        </p:txBody>
      </p:sp>
      <p:sp>
        <p:nvSpPr>
          <p:cNvPr id="27651" name="Rectangle 21"/>
          <p:cNvSpPr>
            <a:spLocks noChangeArrowheads="1"/>
          </p:cNvSpPr>
          <p:nvPr/>
        </p:nvSpPr>
        <p:spPr bwMode="auto">
          <a:xfrm>
            <a:off x="693357" y="1648905"/>
            <a:ext cx="8158162"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fontAlgn="base" hangingPunct="0">
              <a:spcBef>
                <a:spcPct val="20000"/>
              </a:spcBef>
              <a:spcAft>
                <a:spcPct val="0"/>
              </a:spcAft>
            </a:pPr>
            <a:r>
              <a:rPr lang="en-US" sz="4000" dirty="0">
                <a:solidFill>
                  <a:srgbClr val="403152"/>
                </a:solidFill>
              </a:rPr>
              <a:t>	“</a:t>
            </a:r>
            <a:r>
              <a:rPr lang="en-US" sz="4000" dirty="0">
                <a:solidFill>
                  <a:srgbClr val="403152"/>
                </a:solidFill>
                <a:latin typeface="Franklin Gothic Book" panose="020B0503020102020204" pitchFamily="34" charset="0"/>
              </a:rPr>
              <a:t>Can you guarantee they will live?” asked distraught parents. Irena could only guarantee they would die if they stayed. “In my dreams” Irena said, “I still hear the cries when they left their parents”</a:t>
            </a:r>
          </a:p>
        </p:txBody>
      </p:sp>
    </p:spTree>
    <p:extLst>
      <p:ext uri="{BB962C8B-B14F-4D97-AF65-F5344CB8AC3E}">
        <p14:creationId xmlns:p14="http://schemas.microsoft.com/office/powerpoint/2010/main" val="554694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733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89</TotalTime>
  <Words>1510</Words>
  <Application>Microsoft Office PowerPoint</Application>
  <PresentationFormat>On-screen Show (4:3)</PresentationFormat>
  <Paragraphs>94</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Franklin Gothic Book</vt:lpstr>
      <vt:lpstr>Trebuchet MS</vt:lpstr>
      <vt:lpstr>Wingdings 3</vt:lpstr>
      <vt:lpstr>Facet</vt:lpstr>
      <vt:lpstr>Irena Sendler’s 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CPG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 Vickers</dc:creator>
  <cp:lastModifiedBy>Marie Vickers</cp:lastModifiedBy>
  <cp:revision>17</cp:revision>
  <cp:lastPrinted>2018-06-06T10:10:00Z</cp:lastPrinted>
  <dcterms:created xsi:type="dcterms:W3CDTF">2018-06-06T10:09:28Z</dcterms:created>
  <dcterms:modified xsi:type="dcterms:W3CDTF">2019-03-15T11:34:52Z</dcterms:modified>
</cp:coreProperties>
</file>