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8" r:id="rId4"/>
    <p:sldId id="269" r:id="rId5"/>
    <p:sldId id="270" r:id="rId6"/>
    <p:sldId id="271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>
      <p:cViewPr varScale="1">
        <p:scale>
          <a:sx n="102" d="100"/>
          <a:sy n="102" d="100"/>
        </p:scale>
        <p:origin x="18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680D6-1A46-471D-B486-9E85D1FD3366}" type="datetimeFigureOut">
              <a:rPr lang="en-GB" smtClean="0"/>
              <a:t>30/11/2018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F2E179-1E64-4C33-AF1D-25B404D57A9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8604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C3515-02E9-4EE0-B0F8-7AF302CEBBCE}" type="datetime1">
              <a:rPr lang="en-GB" smtClean="0"/>
              <a:t>30/11/2018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2EAB-7589-4851-9B2F-61BAACB4DD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991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286FE-9D13-4B3D-BBE0-9842556240F3}" type="datetime1">
              <a:rPr lang="en-GB" smtClean="0"/>
              <a:t>30/11/2018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2EAB-7589-4851-9B2F-61BAACB4DD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953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059E0-3D93-4E6C-8799-227DD273884E}" type="datetime1">
              <a:rPr lang="en-GB" smtClean="0"/>
              <a:t>30/11/2018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2EAB-7589-4851-9B2F-61BAACB4DD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141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774CE-CBBB-474E-A847-19EFA9CC1B2A}" type="datetime1">
              <a:rPr lang="en-GB" smtClean="0"/>
              <a:t>30/11/2018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2EAB-7589-4851-9B2F-61BAACB4DD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72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E83D-B676-4059-A04A-E4E47E1F0FE7}" type="datetime1">
              <a:rPr lang="en-GB" smtClean="0"/>
              <a:t>30/11/2018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2EAB-7589-4851-9B2F-61BAACB4DD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432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D61E-9DB6-4791-A1A6-A6F16FFD1CFB}" type="datetime1">
              <a:rPr lang="en-GB" smtClean="0"/>
              <a:t>30/11/2018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2EAB-7589-4851-9B2F-61BAACB4DD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05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EB4BC-44DC-4402-A812-E8F8E58BB308}" type="datetime1">
              <a:rPr lang="en-GB" smtClean="0"/>
              <a:t>30/11/2018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2EAB-7589-4851-9B2F-61BAACB4DD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707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C2857-09AA-4717-9E34-F555D0FDDC2D}" type="datetime1">
              <a:rPr lang="en-GB" smtClean="0"/>
              <a:t>30/11/2018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2EAB-7589-4851-9B2F-61BAACB4DD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7992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9FA18-BF98-4731-91A1-409F823EE4A7}" type="datetime1">
              <a:rPr lang="en-GB" smtClean="0"/>
              <a:t>30/11/2018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2EAB-7589-4851-9B2F-61BAACB4DD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7194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42FE8-585C-4910-96FE-64EA94225F3D}" type="datetime1">
              <a:rPr lang="en-GB" smtClean="0"/>
              <a:t>30/11/2018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2EAB-7589-4851-9B2F-61BAACB4DD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635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696F-2075-4F5A-A524-A8C156E2E9FB}" type="datetime1">
              <a:rPr lang="en-GB" smtClean="0"/>
              <a:t>30/11/2018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12EAB-7589-4851-9B2F-61BAACB4DD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36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76F19-89FC-4340-B39F-210D0F73F784}" type="datetime1">
              <a:rPr lang="en-GB" smtClean="0"/>
              <a:t>30/11/2018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12EAB-7589-4851-9B2F-61BAACB4DDF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559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witter.com/focus_MW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ico.org.uk/for-organisations/guide-to-the-general-data-protection-regulation-gdpr/individual-right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T00XQjs41Q8" TargetMode="External"/><Relationship Id="rId6" Type="http://schemas.openxmlformats.org/officeDocument/2006/relationships/image" Target="../media/image4.png"/><Relationship Id="rId5" Type="http://schemas.openxmlformats.org/officeDocument/2006/relationships/hyperlink" Target="https://www.youtube.com/watch?v=T00XQjs41Q8" TargetMode="Externa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1700808"/>
            <a:ext cx="8496944" cy="425795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60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Information Governance</a:t>
            </a:r>
          </a:p>
          <a:p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General Data Protection Regulations (GDPR)</a:t>
            </a:r>
          </a:p>
          <a:p>
            <a:endParaRPr lang="en-GB" sz="28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Marc Wilson</a:t>
            </a:r>
          </a:p>
          <a:p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Head of Information &amp; Security</a:t>
            </a:r>
          </a:p>
          <a:p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Data Protection Officer (DPO)</a:t>
            </a:r>
            <a:endParaRPr lang="en-GB" sz="28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Leadership Team </a:t>
            </a:r>
          </a:p>
          <a:p>
            <a:r>
              <a:rPr lang="en-GB" sz="28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  <a:hlinkClick r:id="rId2"/>
              </a:rPr>
              <a:t>@focus_MW</a:t>
            </a:r>
            <a:endParaRPr lang="en-GB" sz="28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endParaRPr lang="en-GB" dirty="0">
              <a:latin typeface="Franklin Gothic Boo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0"/>
            <a:ext cx="9148355" cy="1055370"/>
          </a:xfrm>
          <a:prstGeom prst="rect">
            <a:avLst/>
          </a:prstGeom>
          <a:solidFill>
            <a:schemeClr val="tx1">
              <a:lumMod val="50000"/>
              <a:lumOff val="5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ea typeface="Calibri"/>
                <a:cs typeface="Times New Roman"/>
              </a:rPr>
              <a:t> </a:t>
            </a:r>
          </a:p>
        </p:txBody>
      </p:sp>
      <p:pic>
        <p:nvPicPr>
          <p:cNvPr id="6" name="Picture 5" descr="C:\Users\WilsonM\Desktop\UPLOADS\PRINT\focus-tex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74" y="229870"/>
            <a:ext cx="1335405" cy="59563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04" y="6021288"/>
            <a:ext cx="7200800" cy="941189"/>
          </a:xfrm>
        </p:spPr>
        <p:txBody>
          <a:bodyPr/>
          <a:lstStyle/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r>
              <a:rPr lang="en-GB" sz="6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focus </a:t>
            </a:r>
            <a:r>
              <a:rPr lang="en-GB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independent adult social work </a:t>
            </a:r>
            <a:r>
              <a:rPr lang="en-GB" sz="6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C.I.C</a:t>
            </a:r>
            <a:r>
              <a:rPr lang="en-GB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., Registered number 8604885, A company limited by guarantee, registered in England and </a:t>
            </a:r>
            <a:r>
              <a:rPr lang="en-GB" sz="6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Wales Registered </a:t>
            </a:r>
            <a:r>
              <a:rPr lang="en-GB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office:  </a:t>
            </a:r>
            <a:r>
              <a:rPr lang="en-US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Heritage House, Fishermans Wharf, Grimsby, DN31 1SY</a:t>
            </a:r>
            <a:r>
              <a:rPr lang="en-US" sz="800" dirty="0"/>
              <a:t>	</a:t>
            </a:r>
            <a:endParaRPr lang="en-GB" sz="600" dirty="0">
              <a:solidFill>
                <a:srgbClr val="34B6E4"/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rgbClr val="34B6E4"/>
              </a:solidFill>
              <a:latin typeface="Franklin Gothic Book" pitchFamily="34" charset="0"/>
            </a:endParaRPr>
          </a:p>
        </p:txBody>
      </p:sp>
      <p:pic>
        <p:nvPicPr>
          <p:cNvPr id="13" name="Picture 12" descr="C:\Users\WilsonM\Desktop\UPLOADS\focu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031822"/>
            <a:ext cx="741680" cy="572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163" y="6237312"/>
            <a:ext cx="1818008" cy="52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11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1052736"/>
            <a:ext cx="8424936" cy="410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>
                <a:latin typeface="Franklin Gothic Book" pitchFamily="34" charset="0"/>
              </a:rPr>
              <a:t>Management of information within an organisation, IT infrastructure, training, data protection and security, culture and legal compliance.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>
                <a:latin typeface="Franklin Gothic Book" pitchFamily="34" charset="0"/>
              </a:rPr>
              <a:t>New EU regulation 25 May 2018, replaces the Data Protection Act 1998.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000" dirty="0" smtClean="0">
                <a:latin typeface="Franklin Gothic Book" pitchFamily="34" charset="0"/>
              </a:rPr>
              <a:t>Larger fines up to 4%/£18m of global turnover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000" dirty="0">
                <a:latin typeface="Franklin Gothic Book" pitchFamily="34" charset="0"/>
              </a:rPr>
              <a:t>Rights of Data Subjects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000" dirty="0" smtClean="0">
                <a:latin typeface="Franklin Gothic Book" pitchFamily="34" charset="0"/>
              </a:rPr>
              <a:t>Data </a:t>
            </a:r>
            <a:r>
              <a:rPr lang="en-GB" sz="2000" dirty="0">
                <a:latin typeface="Franklin Gothic Book" pitchFamily="34" charset="0"/>
              </a:rPr>
              <a:t>Protection Officers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000" dirty="0">
                <a:latin typeface="Franklin Gothic Book" pitchFamily="34" charset="0"/>
              </a:rPr>
              <a:t>Data Breaches within 72 hours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000" dirty="0" smtClean="0">
                <a:latin typeface="Franklin Gothic Book" pitchFamily="34" charset="0"/>
              </a:rPr>
              <a:t>Data </a:t>
            </a:r>
            <a:r>
              <a:rPr lang="en-GB" sz="2000" dirty="0">
                <a:latin typeface="Franklin Gothic Book" pitchFamily="34" charset="0"/>
              </a:rPr>
              <a:t>Protection Principles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000" dirty="0" smtClean="0">
                <a:latin typeface="Franklin Gothic Book" pitchFamily="34" charset="0"/>
              </a:rPr>
              <a:t>Privacy by Design/Default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400" dirty="0" smtClean="0">
                <a:latin typeface="Franklin Gothic Book" pitchFamily="34" charset="0"/>
              </a:rPr>
              <a:t>Access to Health records 1990 in place covering deceased until new Data Protection Bill 2018 (going through parliament)</a:t>
            </a:r>
          </a:p>
          <a:p>
            <a:pPr algn="l"/>
            <a:endParaRPr lang="en-GB" sz="2400" dirty="0" smtClean="0">
              <a:latin typeface="Franklin Gothic Book" pitchFamily="34" charset="0"/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GB" sz="1600" dirty="0">
              <a:latin typeface="Franklin Gothic Boo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0"/>
            <a:ext cx="9148355" cy="1055370"/>
          </a:xfrm>
          <a:prstGeom prst="rect">
            <a:avLst/>
          </a:prstGeom>
          <a:solidFill>
            <a:schemeClr val="tx1">
              <a:lumMod val="50000"/>
              <a:lumOff val="5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ea typeface="Calibri"/>
                <a:cs typeface="Times New Roman"/>
              </a:rPr>
              <a:t> </a:t>
            </a:r>
          </a:p>
        </p:txBody>
      </p:sp>
      <p:pic>
        <p:nvPicPr>
          <p:cNvPr id="6" name="Picture 5" descr="C:\Users\WilsonM\Desktop\UPLOADS\PRINT\focus-tex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74" y="229870"/>
            <a:ext cx="1335405" cy="59563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4"/>
          <p:cNvSpPr txBox="1"/>
          <p:nvPr/>
        </p:nvSpPr>
        <p:spPr>
          <a:xfrm>
            <a:off x="1835696" y="229870"/>
            <a:ext cx="7164318" cy="66770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bg1"/>
                </a:solidFill>
                <a:effectLst/>
                <a:latin typeface="Franklin Gothic Book" pitchFamily="34" charset="0"/>
                <a:ea typeface="Calibri"/>
                <a:cs typeface="Times New Roman"/>
              </a:rPr>
              <a:t>What is Information Governance &amp; GDPR?</a:t>
            </a:r>
            <a:endParaRPr lang="en-GB" sz="2400" dirty="0">
              <a:solidFill>
                <a:schemeClr val="bg1"/>
              </a:solidFill>
              <a:effectLst/>
              <a:latin typeface="Franklin Gothic Book" pitchFamily="34" charset="0"/>
              <a:ea typeface="Calibri"/>
              <a:cs typeface="Times New Roman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04" y="6021288"/>
            <a:ext cx="7200800" cy="941189"/>
          </a:xfrm>
        </p:spPr>
        <p:txBody>
          <a:bodyPr/>
          <a:lstStyle/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r>
              <a:rPr lang="en-GB" sz="6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focus </a:t>
            </a:r>
            <a:r>
              <a:rPr lang="en-GB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independent adult social work </a:t>
            </a:r>
            <a:r>
              <a:rPr lang="en-GB" sz="6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C.I.C</a:t>
            </a:r>
            <a:r>
              <a:rPr lang="en-GB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., Registered number 8604885, A company limited by guarantee, registered in England and </a:t>
            </a:r>
            <a:r>
              <a:rPr lang="en-GB" sz="6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Wales Registered </a:t>
            </a:r>
            <a:r>
              <a:rPr lang="en-GB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office:  </a:t>
            </a:r>
            <a:r>
              <a:rPr lang="en-US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Heritage House, Fishermans Wharf, Grimsby, DN31 1SY</a:t>
            </a:r>
            <a:r>
              <a:rPr lang="en-US" sz="800" dirty="0"/>
              <a:t>	</a:t>
            </a:r>
            <a:endParaRPr lang="en-GB" sz="600" dirty="0">
              <a:solidFill>
                <a:srgbClr val="34B6E4"/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rgbClr val="34B6E4"/>
              </a:solidFill>
              <a:latin typeface="Franklin Gothic Book" pitchFamily="34" charset="0"/>
            </a:endParaRPr>
          </a:p>
        </p:txBody>
      </p:sp>
      <p:pic>
        <p:nvPicPr>
          <p:cNvPr id="13" name="Picture 12" descr="C:\Users\WilsonM\Desktop\UPLOADS\focu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031822"/>
            <a:ext cx="741680" cy="572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845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1272668"/>
            <a:ext cx="8424936" cy="451874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GB" sz="2800" dirty="0" smtClean="0">
                <a:latin typeface="Franklin Gothic Book" pitchFamily="34" charset="0"/>
              </a:rPr>
              <a:t>IG Management Framework, key similar policies in health &amp; social care organisations?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400" dirty="0" smtClean="0">
                <a:latin typeface="Franklin Gothic Book" pitchFamily="34" charset="0"/>
              </a:rPr>
              <a:t>Data Protection Policy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400" dirty="0" smtClean="0">
                <a:latin typeface="Franklin Gothic Book" pitchFamily="34" charset="0"/>
              </a:rPr>
              <a:t>Confidentiality Policy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400" dirty="0" smtClean="0">
                <a:latin typeface="Franklin Gothic Book" pitchFamily="34" charset="0"/>
              </a:rPr>
              <a:t>Information Governance Policy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400" dirty="0" smtClean="0">
                <a:latin typeface="Franklin Gothic Book" pitchFamily="34" charset="0"/>
              </a:rPr>
              <a:t>Information Security Policy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400" dirty="0" smtClean="0">
                <a:latin typeface="Franklin Gothic Book" pitchFamily="34" charset="0"/>
              </a:rPr>
              <a:t>Serious Incident Reporting Procedure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400" dirty="0" smtClean="0">
                <a:latin typeface="Franklin Gothic Book" pitchFamily="34" charset="0"/>
              </a:rPr>
              <a:t>Social Media Policy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2400" dirty="0" smtClean="0">
                <a:latin typeface="Franklin Gothic Book" pitchFamily="34" charset="0"/>
              </a:rPr>
              <a:t>Staff Code of Conduct Policy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800" dirty="0" smtClean="0">
                <a:latin typeface="Franklin Gothic Book" pitchFamily="34" charset="0"/>
              </a:rPr>
              <a:t>Mandatory Training, Data Security &amp; Awareness (e-Learning)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800" dirty="0" smtClean="0">
                <a:latin typeface="Franklin Gothic Book" pitchFamily="34" charset="0"/>
              </a:rPr>
              <a:t>Privacy Notices (PN) on websites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2800" dirty="0" smtClean="0">
                <a:latin typeface="Franklin Gothic Book" pitchFamily="34" charset="0"/>
              </a:rPr>
              <a:t>NHS Data Security &amp; Protection Toolkit (DSPT)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GB" sz="2400" dirty="0" smtClean="0">
              <a:latin typeface="Franklin Gothic Book" pitchFamily="34" charset="0"/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GB" sz="1800" dirty="0">
              <a:latin typeface="Franklin Gothic Boo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0"/>
            <a:ext cx="9148355" cy="1055370"/>
          </a:xfrm>
          <a:prstGeom prst="rect">
            <a:avLst/>
          </a:prstGeom>
          <a:solidFill>
            <a:schemeClr val="tx1">
              <a:lumMod val="50000"/>
              <a:lumOff val="5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ea typeface="Calibri"/>
                <a:cs typeface="Times New Roman"/>
              </a:rPr>
              <a:t> </a:t>
            </a:r>
          </a:p>
        </p:txBody>
      </p:sp>
      <p:pic>
        <p:nvPicPr>
          <p:cNvPr id="6" name="Picture 5" descr="C:\Users\WilsonM\Desktop\UPLOADS\PRINT\focus-tex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74" y="229870"/>
            <a:ext cx="1335405" cy="59563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4"/>
          <p:cNvSpPr txBox="1"/>
          <p:nvPr/>
        </p:nvSpPr>
        <p:spPr>
          <a:xfrm>
            <a:off x="1547664" y="241018"/>
            <a:ext cx="7524358" cy="66770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bg1"/>
                </a:solidFill>
                <a:effectLst/>
                <a:latin typeface="Franklin Gothic Book" pitchFamily="34" charset="0"/>
                <a:ea typeface="Calibri"/>
                <a:cs typeface="Times New Roman"/>
              </a:rPr>
              <a:t>How do we comply with Information Governance/GDPR?</a:t>
            </a:r>
            <a:endParaRPr lang="en-GB" sz="2400" dirty="0">
              <a:solidFill>
                <a:schemeClr val="bg1"/>
              </a:solidFill>
              <a:effectLst/>
              <a:latin typeface="Franklin Gothic Book" pitchFamily="34" charset="0"/>
              <a:ea typeface="Calibri"/>
              <a:cs typeface="Times New Roman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04" y="6021288"/>
            <a:ext cx="7200800" cy="941189"/>
          </a:xfrm>
        </p:spPr>
        <p:txBody>
          <a:bodyPr/>
          <a:lstStyle/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r>
              <a:rPr lang="en-GB" sz="6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focus </a:t>
            </a:r>
            <a:r>
              <a:rPr lang="en-GB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independent adult social work </a:t>
            </a:r>
            <a:r>
              <a:rPr lang="en-GB" sz="6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C.I.C</a:t>
            </a:r>
            <a:r>
              <a:rPr lang="en-GB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., Registered number 8604885, A company limited by guarantee, registered in England and </a:t>
            </a:r>
            <a:r>
              <a:rPr lang="en-GB" sz="6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Wales Registered </a:t>
            </a:r>
            <a:r>
              <a:rPr lang="en-GB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office:  </a:t>
            </a:r>
            <a:r>
              <a:rPr lang="en-US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Heritage House, Fishermans Wharf, Grimsby, DN31 1SY</a:t>
            </a:r>
            <a:r>
              <a:rPr lang="en-US" sz="800" dirty="0"/>
              <a:t>	</a:t>
            </a:r>
            <a:endParaRPr lang="en-GB" sz="600" dirty="0">
              <a:solidFill>
                <a:srgbClr val="34B6E4"/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rgbClr val="34B6E4"/>
              </a:solidFill>
              <a:latin typeface="Franklin Gothic Book" pitchFamily="34" charset="0"/>
            </a:endParaRPr>
          </a:p>
        </p:txBody>
      </p:sp>
      <p:pic>
        <p:nvPicPr>
          <p:cNvPr id="13" name="Picture 12" descr="C:\Users\WilsonM\Desktop\UPLOADS\focu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031822"/>
            <a:ext cx="741680" cy="572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657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23528" y="1272668"/>
            <a:ext cx="8424936" cy="467661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itchFamily="34" charset="0"/>
              <a:buChar char="•"/>
            </a:pPr>
            <a:r>
              <a:rPr lang="en-GB" sz="3600" dirty="0" smtClean="0">
                <a:latin typeface="Franklin Gothic Book" pitchFamily="34" charset="0"/>
              </a:rPr>
              <a:t>Any information relating to identifying a person (’data subject’) i.e.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3200" dirty="0" smtClean="0">
                <a:latin typeface="Franklin Gothic Book" pitchFamily="34" charset="0"/>
              </a:rPr>
              <a:t>Name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3200" dirty="0" smtClean="0">
                <a:latin typeface="Franklin Gothic Book" pitchFamily="34" charset="0"/>
              </a:rPr>
              <a:t>ID number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3200" dirty="0" smtClean="0">
                <a:latin typeface="Franklin Gothic Book" pitchFamily="34" charset="0"/>
              </a:rPr>
              <a:t>Location data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3200" dirty="0" smtClean="0">
                <a:latin typeface="Franklin Gothic Book" pitchFamily="34" charset="0"/>
              </a:rPr>
              <a:t>Online identifier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3200" dirty="0" smtClean="0">
                <a:latin typeface="Franklin Gothic Book" pitchFamily="34" charset="0"/>
              </a:rPr>
              <a:t>One or more factors to physical, physiological, genetic, mental, economic, cultural or socially identifiable.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GB" sz="3600" dirty="0" smtClean="0">
                <a:latin typeface="Franklin Gothic Book" pitchFamily="34" charset="0"/>
              </a:rPr>
              <a:t>Special categories data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3200" dirty="0" smtClean="0">
                <a:latin typeface="Franklin Gothic Book" pitchFamily="34" charset="0"/>
              </a:rPr>
              <a:t>Racial or ethnic origin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3200" dirty="0" smtClean="0">
                <a:latin typeface="Franklin Gothic Book" pitchFamily="34" charset="0"/>
              </a:rPr>
              <a:t>Political opinions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3200" dirty="0" smtClean="0">
                <a:latin typeface="Franklin Gothic Book" pitchFamily="34" charset="0"/>
              </a:rPr>
              <a:t>Religious or philosophical beliefs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3200" dirty="0" smtClean="0">
                <a:latin typeface="Franklin Gothic Book" pitchFamily="34" charset="0"/>
              </a:rPr>
              <a:t>Trade union membership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3200" dirty="0" smtClean="0">
                <a:latin typeface="Franklin Gothic Book" pitchFamily="34" charset="0"/>
              </a:rPr>
              <a:t>Generic data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3200" dirty="0" smtClean="0">
                <a:latin typeface="Franklin Gothic Book" pitchFamily="34" charset="0"/>
              </a:rPr>
              <a:t>Biometric data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3200" dirty="0" smtClean="0">
                <a:latin typeface="Franklin Gothic Book" pitchFamily="34" charset="0"/>
              </a:rPr>
              <a:t>Physical or mental health or conditions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GB" sz="3200" dirty="0" smtClean="0">
                <a:latin typeface="Franklin Gothic Book" pitchFamily="34" charset="0"/>
              </a:rPr>
              <a:t>Sex life or sexual orientation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GB" sz="3600" dirty="0" smtClean="0">
              <a:latin typeface="Franklin Gothic Book" pitchFamily="34" charset="0"/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GB" sz="2400" dirty="0">
              <a:latin typeface="Franklin Gothic Boo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0"/>
            <a:ext cx="9148355" cy="1055370"/>
          </a:xfrm>
          <a:prstGeom prst="rect">
            <a:avLst/>
          </a:prstGeom>
          <a:solidFill>
            <a:schemeClr val="tx1">
              <a:lumMod val="50000"/>
              <a:lumOff val="5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ea typeface="Calibri"/>
                <a:cs typeface="Times New Roman"/>
              </a:rPr>
              <a:t> </a:t>
            </a:r>
          </a:p>
        </p:txBody>
      </p:sp>
      <p:pic>
        <p:nvPicPr>
          <p:cNvPr id="6" name="Picture 5" descr="C:\Users\WilsonM\Desktop\UPLOADS\PRINT\focus-tex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74" y="229870"/>
            <a:ext cx="1335405" cy="59563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4"/>
          <p:cNvSpPr txBox="1"/>
          <p:nvPr/>
        </p:nvSpPr>
        <p:spPr>
          <a:xfrm>
            <a:off x="1547664" y="241018"/>
            <a:ext cx="7524358" cy="66770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bg1"/>
                </a:solidFill>
                <a:effectLst/>
                <a:latin typeface="Franklin Gothic Book" pitchFamily="34" charset="0"/>
                <a:ea typeface="Calibri"/>
                <a:cs typeface="Times New Roman"/>
              </a:rPr>
              <a:t>What is personal data?</a:t>
            </a:r>
            <a:endParaRPr lang="en-GB" sz="2400" dirty="0">
              <a:solidFill>
                <a:schemeClr val="bg1"/>
              </a:solidFill>
              <a:effectLst/>
              <a:latin typeface="Franklin Gothic Book" pitchFamily="34" charset="0"/>
              <a:ea typeface="Calibri"/>
              <a:cs typeface="Times New Roman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04" y="6021288"/>
            <a:ext cx="7200800" cy="941189"/>
          </a:xfrm>
        </p:spPr>
        <p:txBody>
          <a:bodyPr/>
          <a:lstStyle/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r>
              <a:rPr lang="en-GB" sz="6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focus </a:t>
            </a:r>
            <a:r>
              <a:rPr lang="en-GB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independent adult social work </a:t>
            </a:r>
            <a:r>
              <a:rPr lang="en-GB" sz="6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C.I.C</a:t>
            </a:r>
            <a:r>
              <a:rPr lang="en-GB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., Registered number 8604885, A company limited by guarantee, registered in England and </a:t>
            </a:r>
            <a:r>
              <a:rPr lang="en-GB" sz="6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Wales Registered </a:t>
            </a:r>
            <a:r>
              <a:rPr lang="en-GB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office:  </a:t>
            </a:r>
            <a:r>
              <a:rPr lang="en-US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Heritage House, Fishermans Wharf, Grimsby, DN31 1SY</a:t>
            </a:r>
            <a:r>
              <a:rPr lang="en-US" sz="800" dirty="0"/>
              <a:t>	</a:t>
            </a:r>
            <a:endParaRPr lang="en-GB" sz="600" dirty="0">
              <a:solidFill>
                <a:srgbClr val="34B6E4"/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rgbClr val="34B6E4"/>
              </a:solidFill>
              <a:latin typeface="Franklin Gothic Book" pitchFamily="34" charset="0"/>
            </a:endParaRPr>
          </a:p>
        </p:txBody>
      </p:sp>
      <p:pic>
        <p:nvPicPr>
          <p:cNvPr id="13" name="Picture 12" descr="C:\Users\WilsonM\Desktop\UPLOADS\focu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031822"/>
            <a:ext cx="741680" cy="5721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399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95536" y="1272668"/>
            <a:ext cx="8424936" cy="460197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600" b="1" dirty="0" smtClean="0">
                <a:latin typeface="Franklin Gothic Book" pitchFamily="34" charset="0"/>
              </a:rPr>
              <a:t>The..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GB" sz="3600" b="1" dirty="0" smtClean="0">
                <a:latin typeface="Franklin Gothic Book" pitchFamily="34" charset="0"/>
              </a:rPr>
              <a:t>Right </a:t>
            </a:r>
            <a:r>
              <a:rPr lang="en-GB" sz="3600" b="1" dirty="0">
                <a:latin typeface="Franklin Gothic Book" pitchFamily="34" charset="0"/>
              </a:rPr>
              <a:t>to be </a:t>
            </a:r>
            <a:r>
              <a:rPr lang="en-GB" sz="3600" b="1" dirty="0" smtClean="0">
                <a:latin typeface="Franklin Gothic Book" pitchFamily="34" charset="0"/>
              </a:rPr>
              <a:t>informed (Privacy Notice)</a:t>
            </a:r>
            <a:endParaRPr lang="en-GB" sz="3600" b="1" dirty="0">
              <a:latin typeface="Franklin Gothic Book" pitchFamily="34" charset="0"/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en-GB" sz="3600" b="1" dirty="0" smtClean="0">
                <a:latin typeface="Franklin Gothic Book" pitchFamily="34" charset="0"/>
              </a:rPr>
              <a:t>Right of access (Subject Access Request)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GB" sz="3600" b="1" dirty="0">
                <a:latin typeface="Franklin Gothic Book" pitchFamily="34" charset="0"/>
              </a:rPr>
              <a:t>Right to </a:t>
            </a:r>
            <a:r>
              <a:rPr lang="en-GB" sz="3600" b="1" dirty="0" smtClean="0">
                <a:latin typeface="Franklin Gothic Book" pitchFamily="34" charset="0"/>
              </a:rPr>
              <a:t>rectification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GB" sz="3600" dirty="0" smtClean="0">
                <a:latin typeface="Franklin Gothic Book" pitchFamily="34" charset="0"/>
              </a:rPr>
              <a:t>Right of erasure (certain circumstances)</a:t>
            </a:r>
            <a:endParaRPr lang="en-GB" sz="3600" dirty="0">
              <a:latin typeface="Franklin Gothic Book" pitchFamily="34" charset="0"/>
            </a:endParaRPr>
          </a:p>
          <a:p>
            <a:pPr marL="742950" indent="-742950" algn="l">
              <a:buFont typeface="+mj-lt"/>
              <a:buAutoNum type="arabicPeriod"/>
            </a:pPr>
            <a:r>
              <a:rPr lang="en-GB" sz="3600" dirty="0">
                <a:latin typeface="Franklin Gothic Book" pitchFamily="34" charset="0"/>
              </a:rPr>
              <a:t>Right to restrict processing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GB" sz="3600" dirty="0" smtClean="0">
                <a:latin typeface="Franklin Gothic Book" pitchFamily="34" charset="0"/>
              </a:rPr>
              <a:t>Right of data portability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GB" sz="3600" dirty="0" smtClean="0">
                <a:latin typeface="Franklin Gothic Book" pitchFamily="34" charset="0"/>
              </a:rPr>
              <a:t>Right to object (certain circumstances)</a:t>
            </a:r>
          </a:p>
          <a:p>
            <a:pPr marL="742950" indent="-742950" algn="l">
              <a:buFont typeface="+mj-lt"/>
              <a:buAutoNum type="arabicPeriod"/>
            </a:pPr>
            <a:r>
              <a:rPr lang="en-GB" sz="3600" dirty="0" smtClean="0">
                <a:latin typeface="Franklin Gothic Book" pitchFamily="34" charset="0"/>
              </a:rPr>
              <a:t>Rights in relation to automated decision making and profiling.</a:t>
            </a:r>
            <a:endParaRPr lang="en-GB" sz="3200" dirty="0" smtClean="0">
              <a:latin typeface="Franklin Gothic Book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endParaRPr lang="en-GB" sz="3600" dirty="0" smtClean="0">
              <a:latin typeface="Franklin Gothic Book" pitchFamily="34" charset="0"/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GB" sz="2400" dirty="0">
              <a:latin typeface="Franklin Gothic Book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0"/>
            <a:ext cx="9148355" cy="1055370"/>
          </a:xfrm>
          <a:prstGeom prst="rect">
            <a:avLst/>
          </a:prstGeom>
          <a:solidFill>
            <a:schemeClr val="tx1">
              <a:lumMod val="50000"/>
              <a:lumOff val="5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ea typeface="Calibri"/>
                <a:cs typeface="Times New Roman"/>
              </a:rPr>
              <a:t> </a:t>
            </a:r>
          </a:p>
        </p:txBody>
      </p:sp>
      <p:pic>
        <p:nvPicPr>
          <p:cNvPr id="6" name="Picture 5" descr="C:\Users\WilsonM\Desktop\UPLOADS\PRINT\focus-tex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74" y="229870"/>
            <a:ext cx="1335405" cy="59563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4"/>
          <p:cNvSpPr txBox="1"/>
          <p:nvPr/>
        </p:nvSpPr>
        <p:spPr>
          <a:xfrm>
            <a:off x="1547664" y="241018"/>
            <a:ext cx="7524358" cy="66770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bg1"/>
                </a:solidFill>
                <a:effectLst/>
                <a:latin typeface="Franklin Gothic Book" pitchFamily="34" charset="0"/>
                <a:ea typeface="Calibri"/>
                <a:cs typeface="Times New Roman"/>
              </a:rPr>
              <a:t>Your 7 rights?</a:t>
            </a:r>
            <a:endParaRPr lang="en-GB" sz="2400" dirty="0">
              <a:solidFill>
                <a:schemeClr val="bg1"/>
              </a:solidFill>
              <a:effectLst/>
              <a:latin typeface="Franklin Gothic Book" pitchFamily="34" charset="0"/>
              <a:ea typeface="Calibri"/>
              <a:cs typeface="Times New Roman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04" y="6021288"/>
            <a:ext cx="7200800" cy="941189"/>
          </a:xfrm>
        </p:spPr>
        <p:txBody>
          <a:bodyPr/>
          <a:lstStyle/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r>
              <a:rPr lang="en-GB" sz="6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focus </a:t>
            </a:r>
            <a:r>
              <a:rPr lang="en-GB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independent adult social work </a:t>
            </a:r>
            <a:r>
              <a:rPr lang="en-GB" sz="6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C.I.C</a:t>
            </a:r>
            <a:r>
              <a:rPr lang="en-GB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., Registered number 8604885, A company limited by guarantee, registered in England and </a:t>
            </a:r>
            <a:r>
              <a:rPr lang="en-GB" sz="6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Wales Registered </a:t>
            </a:r>
            <a:r>
              <a:rPr lang="en-GB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office:  </a:t>
            </a:r>
            <a:r>
              <a:rPr lang="en-US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Heritage House, Fishermans Wharf, Grimsby, DN31 1SY</a:t>
            </a:r>
            <a:r>
              <a:rPr lang="en-US" sz="800" dirty="0"/>
              <a:t>	</a:t>
            </a:r>
            <a:endParaRPr lang="en-GB" sz="600" dirty="0">
              <a:solidFill>
                <a:srgbClr val="34B6E4"/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rgbClr val="34B6E4"/>
              </a:solidFill>
              <a:latin typeface="Franklin Gothic Book" pitchFamily="34" charset="0"/>
            </a:endParaRPr>
          </a:p>
        </p:txBody>
      </p:sp>
      <p:pic>
        <p:nvPicPr>
          <p:cNvPr id="13" name="Picture 12" descr="C:\Users\WilsonM\Desktop\UPLOADS\focu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031822"/>
            <a:ext cx="741680" cy="57213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5281787" y="6317888"/>
            <a:ext cx="3790235" cy="1846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600" dirty="0">
                <a:hlinkClick r:id="rId4"/>
              </a:rPr>
              <a:t>https://ico.org.uk/for-organisations/guide-to-the-general-data-protection-regulation-gdpr/individual-rights</a:t>
            </a:r>
            <a:r>
              <a:rPr lang="en-GB" sz="600" dirty="0" smtClean="0">
                <a:hlinkClick r:id="rId4"/>
              </a:rPr>
              <a:t>/</a:t>
            </a:r>
            <a:r>
              <a:rPr lang="en-GB" sz="600" dirty="0" smtClean="0"/>
              <a:t> </a:t>
            </a:r>
            <a:endParaRPr lang="en-GB" sz="600" dirty="0"/>
          </a:p>
        </p:txBody>
      </p:sp>
    </p:spTree>
    <p:extLst>
      <p:ext uri="{BB962C8B-B14F-4D97-AF65-F5344CB8AC3E}">
        <p14:creationId xmlns:p14="http://schemas.microsoft.com/office/powerpoint/2010/main" val="2682303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0"/>
            <a:ext cx="9148355" cy="1055370"/>
          </a:xfrm>
          <a:prstGeom prst="rect">
            <a:avLst/>
          </a:prstGeom>
          <a:solidFill>
            <a:schemeClr val="tx1">
              <a:lumMod val="50000"/>
              <a:lumOff val="5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ea typeface="Calibri"/>
                <a:cs typeface="Times New Roman"/>
              </a:rPr>
              <a:t> </a:t>
            </a:r>
          </a:p>
        </p:txBody>
      </p:sp>
      <p:pic>
        <p:nvPicPr>
          <p:cNvPr id="6" name="Picture 5" descr="C:\Users\WilsonM\Desktop\UPLOADS\PRINT\focus-tex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74" y="229870"/>
            <a:ext cx="1335405" cy="59563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4"/>
          <p:cNvSpPr txBox="1"/>
          <p:nvPr/>
        </p:nvSpPr>
        <p:spPr>
          <a:xfrm>
            <a:off x="1547664" y="241018"/>
            <a:ext cx="7524358" cy="667702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n-GB" sz="2400" dirty="0" smtClean="0">
                <a:solidFill>
                  <a:schemeClr val="bg1"/>
                </a:solidFill>
                <a:effectLst/>
                <a:latin typeface="Franklin Gothic Book" pitchFamily="34" charset="0"/>
                <a:ea typeface="Calibri"/>
                <a:cs typeface="Times New Roman"/>
              </a:rPr>
              <a:t>A quick video in 97 seconds</a:t>
            </a:r>
            <a:endParaRPr lang="en-GB" sz="2400" dirty="0">
              <a:solidFill>
                <a:schemeClr val="bg1"/>
              </a:solidFill>
              <a:effectLst/>
              <a:latin typeface="Franklin Gothic Book" pitchFamily="34" charset="0"/>
              <a:ea typeface="Calibri"/>
              <a:cs typeface="Times New Roman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04" y="6021288"/>
            <a:ext cx="7200800" cy="941189"/>
          </a:xfrm>
        </p:spPr>
        <p:txBody>
          <a:bodyPr/>
          <a:lstStyle/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r>
              <a:rPr lang="en-GB" sz="6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focus </a:t>
            </a:r>
            <a:r>
              <a:rPr lang="en-GB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independent adult social work </a:t>
            </a:r>
            <a:r>
              <a:rPr lang="en-GB" sz="6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C.I.C</a:t>
            </a:r>
            <a:r>
              <a:rPr lang="en-GB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., Registered number 8604885, A company limited by guarantee, registered in England and </a:t>
            </a:r>
            <a:r>
              <a:rPr lang="en-GB" sz="6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Wales Registered </a:t>
            </a:r>
            <a:r>
              <a:rPr lang="en-GB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office:  </a:t>
            </a:r>
            <a:r>
              <a:rPr lang="en-US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Heritage House, Fishermans Wharf, Grimsby, DN31 1SY</a:t>
            </a:r>
            <a:r>
              <a:rPr lang="en-US" sz="800" dirty="0"/>
              <a:t>	</a:t>
            </a:r>
            <a:endParaRPr lang="en-GB" sz="600" dirty="0">
              <a:solidFill>
                <a:srgbClr val="34B6E4"/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rgbClr val="34B6E4"/>
              </a:solidFill>
              <a:latin typeface="Franklin Gothic Book" pitchFamily="34" charset="0"/>
            </a:endParaRPr>
          </a:p>
        </p:txBody>
      </p:sp>
      <p:pic>
        <p:nvPicPr>
          <p:cNvPr id="13" name="Picture 12" descr="C:\Users\WilsonM\Desktop\UPLOADS\focus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031822"/>
            <a:ext cx="741680" cy="57213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755576" y="5689972"/>
            <a:ext cx="53960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www.youtube.com/watch?v=T00XQjs41Q8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3" name="T00XQjs41Q8"/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827584" y="1439928"/>
            <a:ext cx="7525998" cy="4233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75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07504" y="1340768"/>
            <a:ext cx="4990152" cy="5119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6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r>
              <a:rPr lang="en-GB" sz="66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Thank you</a:t>
            </a:r>
          </a:p>
        </p:txBody>
      </p:sp>
      <p:sp>
        <p:nvSpPr>
          <p:cNvPr id="5" name="Rectangle 4"/>
          <p:cNvSpPr/>
          <p:nvPr/>
        </p:nvSpPr>
        <p:spPr>
          <a:xfrm>
            <a:off x="-1" y="0"/>
            <a:ext cx="9148355" cy="1055370"/>
          </a:xfrm>
          <a:prstGeom prst="rect">
            <a:avLst/>
          </a:prstGeom>
          <a:solidFill>
            <a:schemeClr val="tx1">
              <a:lumMod val="50000"/>
              <a:lumOff val="50000"/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 dirty="0">
                <a:effectLst/>
                <a:ea typeface="Calibri"/>
                <a:cs typeface="Times New Roman"/>
              </a:rPr>
              <a:t> </a:t>
            </a:r>
          </a:p>
        </p:txBody>
      </p:sp>
      <p:pic>
        <p:nvPicPr>
          <p:cNvPr id="6" name="Picture 5" descr="C:\Users\WilsonM\Desktop\UPLOADS\PRINT\focus-text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74" y="229870"/>
            <a:ext cx="1335405" cy="59563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4"/>
          <p:cNvSpPr txBox="1"/>
          <p:nvPr/>
        </p:nvSpPr>
        <p:spPr>
          <a:xfrm>
            <a:off x="1835696" y="188640"/>
            <a:ext cx="7164318" cy="70886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n-GB" sz="2800" dirty="0" smtClean="0">
                <a:solidFill>
                  <a:schemeClr val="bg1"/>
                </a:solidFill>
                <a:effectLst/>
                <a:latin typeface="Franklin Gothic Book" pitchFamily="34" charset="0"/>
                <a:ea typeface="Calibri"/>
                <a:cs typeface="Times New Roman"/>
              </a:rPr>
              <a:t>Questions?</a:t>
            </a:r>
            <a:endParaRPr lang="en-GB" sz="2800" dirty="0">
              <a:solidFill>
                <a:schemeClr val="bg1"/>
              </a:solidFill>
              <a:effectLst/>
              <a:latin typeface="Franklin Gothic Book" pitchFamily="34" charset="0"/>
              <a:ea typeface="Calibri"/>
              <a:cs typeface="Times New Roman"/>
            </a:endParaRPr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7504" y="6021288"/>
            <a:ext cx="7200800" cy="941189"/>
          </a:xfrm>
        </p:spPr>
        <p:txBody>
          <a:bodyPr/>
          <a:lstStyle/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endParaRPr lang="en-GB" sz="600" dirty="0" smtClean="0">
              <a:solidFill>
                <a:schemeClr val="bg1">
                  <a:lumMod val="50000"/>
                </a:schemeClr>
              </a:solidFill>
              <a:latin typeface="Franklin Gothic Book" pitchFamily="34" charset="0"/>
            </a:endParaRPr>
          </a:p>
          <a:p>
            <a:pPr algn="l"/>
            <a:r>
              <a:rPr lang="en-GB" sz="6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focus </a:t>
            </a:r>
            <a:r>
              <a:rPr lang="en-GB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independent adult social work </a:t>
            </a:r>
            <a:r>
              <a:rPr lang="en-GB" sz="6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C.I.C</a:t>
            </a:r>
            <a:r>
              <a:rPr lang="en-GB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., Registered number 8604885, A company limited by guarantee, registered in England and </a:t>
            </a:r>
            <a:r>
              <a:rPr lang="en-GB" sz="600" dirty="0" smtClean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Wales Registered </a:t>
            </a:r>
            <a:r>
              <a:rPr lang="en-GB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office:  </a:t>
            </a:r>
            <a:r>
              <a:rPr lang="en-US" sz="600" dirty="0">
                <a:solidFill>
                  <a:schemeClr val="bg1">
                    <a:lumMod val="50000"/>
                  </a:schemeClr>
                </a:solidFill>
                <a:latin typeface="Franklin Gothic Book" pitchFamily="34" charset="0"/>
              </a:rPr>
              <a:t>Heritage House, Fishermans Wharf, Grimsby, DN31 1SY</a:t>
            </a:r>
            <a:r>
              <a:rPr lang="en-US" sz="800" dirty="0"/>
              <a:t>	</a:t>
            </a:r>
            <a:endParaRPr lang="en-GB" sz="600" dirty="0">
              <a:solidFill>
                <a:srgbClr val="34B6E4"/>
              </a:solidFill>
              <a:latin typeface="Franklin Gothic Book" pitchFamily="34" charset="0"/>
            </a:endParaRPr>
          </a:p>
          <a:p>
            <a:pPr algn="l"/>
            <a:endParaRPr lang="en-GB" sz="600" dirty="0">
              <a:solidFill>
                <a:srgbClr val="34B6E4"/>
              </a:solidFill>
              <a:latin typeface="Franklin Gothic Book" pitchFamily="34" charset="0"/>
            </a:endParaRPr>
          </a:p>
        </p:txBody>
      </p:sp>
      <p:pic>
        <p:nvPicPr>
          <p:cNvPr id="13" name="Picture 12" descr="C:\Users\WilsonM\Desktop\UPLOADS\focu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031822"/>
            <a:ext cx="741680" cy="572135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 Box 4"/>
          <p:cNvSpPr txBox="1"/>
          <p:nvPr/>
        </p:nvSpPr>
        <p:spPr>
          <a:xfrm>
            <a:off x="6084168" y="1366671"/>
            <a:ext cx="2094246" cy="273630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en-GB" sz="23900" b="1" dirty="0" smtClean="0">
                <a:solidFill>
                  <a:schemeClr val="bg1">
                    <a:lumMod val="50000"/>
                  </a:schemeClr>
                </a:solidFill>
                <a:effectLst/>
                <a:latin typeface="Franklin Gothic Book" pitchFamily="34" charset="0"/>
                <a:ea typeface="Calibri"/>
                <a:cs typeface="Times New Roman"/>
              </a:rPr>
              <a:t>?</a:t>
            </a:r>
            <a:endParaRPr lang="en-GB" sz="23900" b="1" dirty="0">
              <a:solidFill>
                <a:schemeClr val="bg1">
                  <a:lumMod val="50000"/>
                </a:schemeClr>
              </a:solidFill>
              <a:effectLst/>
              <a:latin typeface="Franklin Gothic Book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2853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1729</TotalTime>
  <Words>514</Words>
  <Application>Microsoft Office PowerPoint</Application>
  <PresentationFormat>On-screen Show (4:3)</PresentationFormat>
  <Paragraphs>126</Paragraphs>
  <Slides>7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Franklin Gothic Book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NLNHS &amp; NELCTP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Wilson</dc:creator>
  <cp:lastModifiedBy>Marie Vickers</cp:lastModifiedBy>
  <cp:revision>87</cp:revision>
  <dcterms:created xsi:type="dcterms:W3CDTF">2015-07-12T14:58:45Z</dcterms:created>
  <dcterms:modified xsi:type="dcterms:W3CDTF">2018-11-30T14:40:46Z</dcterms:modified>
</cp:coreProperties>
</file>